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Lst>
  <p:notesMasterIdLst>
    <p:notesMasterId r:id="rId10"/>
  </p:notesMaster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notesMaster" Target="notesMasters/notesMaster1.xml"/><Relationship Id="rId11" Type="http://schemas.openxmlformats.org/officeDocument/2006/relationships/presProps" Target="presProps.xml"/><Relationship Id="rId12" Type="http://schemas.openxmlformats.org/officeDocument/2006/relationships/viewProps" Target="viewProps.xml"/><Relationship Id="rId13" Type="http://schemas.openxmlformats.org/officeDocument/2006/relationships/theme" Target="theme/theme1.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slideLayout" Target="../slideLayouts/slideLayout1.xml"/><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5.png"/><Relationship Id="rId6" Type="http://schemas.openxmlformats.org/officeDocument/2006/relationships/slideLayout" Target="../slideLayouts/slideLayout1.xml"/><Relationship Id="rId7"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slideLayout" Target="../slideLayouts/slideLayout1.xml"/><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slideLayout" Target="../slideLayouts/slideLayout1.xml"/><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slideLayout" Target="../slideLayouts/slideLayout1.xml"/><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image" Target="../media/image-6-5.png"/><Relationship Id="rId6" Type="http://schemas.openxmlformats.org/officeDocument/2006/relationships/slideLayout" Target="../slideLayouts/slideLayout1.xml"/><Relationship Id="rId7"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image" Target="../media/image-7-4.png"/><Relationship Id="rId5" Type="http://schemas.openxmlformats.org/officeDocument/2006/relationships/image" Target="../media/image-7-5.png"/><Relationship Id="rId6" Type="http://schemas.openxmlformats.org/officeDocument/2006/relationships/slideLayout" Target="../slideLayouts/slideLayout1.xml"/><Relationship Id="rId7"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slideLayout" Target="../slideLayouts/slideLayout1.xml"/><Relationship Id="rId4"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169088"/>
          </a:xfrm>
          <a:prstGeom prst="rect">
            <a:avLst/>
          </a:prstGeom>
        </p:spPr>
      </p:pic>
      <p:sp>
        <p:nvSpPr>
          <p:cNvPr id="3" name="Shape 0"/>
          <p:cNvSpPr/>
          <p:nvPr/>
        </p:nvSpPr>
        <p:spPr>
          <a:xfrm>
            <a:off x="0" y="0"/>
            <a:ext cx="14630400" cy="8229600"/>
          </a:xfrm>
          <a:prstGeom prst="rect">
            <a:avLst/>
          </a:prstGeom>
          <a:solidFill>
            <a:srgbClr val="FFFFFF">
              <a:alpha val="75000"/>
            </a:srgbClr>
          </a:solidFill>
          <a:ln w="7620">
            <a:solidFill>
              <a:srgbClr val="FFFFFF">
                <a:alpha val="64000"/>
              </a:srgbClr>
            </a:solidFill>
            <a:prstDash val="solid"/>
          </a:ln>
        </p:spPr>
      </p:sp>
      <p:pic>
        <p:nvPicPr>
          <p:cNvPr id="4" name="Image 1" descr="preencoded.png">    </p:cNvPr>
          <p:cNvPicPr>
            <a:picLocks noChangeAspect="1"/>
          </p:cNvPicPr>
          <p:nvPr/>
        </p:nvPicPr>
        <p:blipFill>
          <a:blip r:embed="rId2"/>
          <a:stretch>
            <a:fillRect/>
          </a:stretch>
        </p:blipFill>
        <p:spPr>
          <a:xfrm>
            <a:off x="0" y="0"/>
            <a:ext cx="14630400" cy="8169088"/>
          </a:xfrm>
          <a:prstGeom prst="rect">
            <a:avLst/>
          </a:prstGeom>
        </p:spPr>
      </p:pic>
      <p:sp>
        <p:nvSpPr>
          <p:cNvPr id="5" name="Shape 1"/>
          <p:cNvSpPr/>
          <p:nvPr/>
        </p:nvSpPr>
        <p:spPr>
          <a:xfrm>
            <a:off x="0" y="0"/>
            <a:ext cx="14630400" cy="8169088"/>
          </a:xfrm>
          <a:prstGeom prst="rect">
            <a:avLst/>
          </a:prstGeom>
          <a:solidFill>
            <a:srgbClr val="FFFFFF">
              <a:alpha val="85000"/>
            </a:srgbClr>
          </a:solidFill>
          <a:ln/>
        </p:spPr>
      </p:sp>
      <p:sp>
        <p:nvSpPr>
          <p:cNvPr id="6" name="Text 2"/>
          <p:cNvSpPr/>
          <p:nvPr/>
        </p:nvSpPr>
        <p:spPr>
          <a:xfrm>
            <a:off x="885230" y="3029961"/>
            <a:ext cx="10825401" cy="913940"/>
          </a:xfrm>
          <a:prstGeom prst="rect">
            <a:avLst/>
          </a:prstGeom>
          <a:noFill/>
          <a:ln/>
        </p:spPr>
        <p:txBody>
          <a:bodyPr wrap="none" rtlCol="0" anchor="t"/>
          <a:lstStyle/>
          <a:p>
            <a:pPr indent="0" marL="0">
              <a:lnSpc>
                <a:spcPts val="7250"/>
              </a:lnSpc>
              <a:buNone/>
            </a:pPr>
            <a:r>
              <a:rPr lang="en-US" sz="5577" b="1" spc="-112" kern="0" dirty="0">
                <a:solidFill>
                  <a:srgbClr val="FF75D3"/>
                </a:solidFill>
                <a:latin typeface="adonis-web" pitchFamily="34" charset="0"/>
                <a:ea typeface="adonis-web" pitchFamily="34" charset="-122"/>
                <a:cs typeface="adonis-web" pitchFamily="34" charset="-120"/>
              </a:rPr>
              <a:t>IPV4/IPV6 - IP Addressing Schemes</a:t>
            </a:r>
            <a:endParaRPr lang="en-US" sz="5577" dirty="0"/>
          </a:p>
        </p:txBody>
      </p:sp>
      <p:sp>
        <p:nvSpPr>
          <p:cNvPr id="7" name="Text 3"/>
          <p:cNvSpPr/>
          <p:nvPr/>
        </p:nvSpPr>
        <p:spPr>
          <a:xfrm>
            <a:off x="885230" y="4295390"/>
            <a:ext cx="12859941" cy="843619"/>
          </a:xfrm>
          <a:prstGeom prst="rect">
            <a:avLst/>
          </a:prstGeom>
          <a:noFill/>
          <a:ln/>
        </p:spPr>
        <p:txBody>
          <a:bodyPr wrap="square" rtlCol="0" anchor="t"/>
          <a:lstStyle/>
          <a:p>
            <a:pPr indent="0" marL="0">
              <a:lnSpc>
                <a:spcPts val="3346"/>
              </a:lnSpc>
              <a:buNone/>
            </a:pPr>
            <a:r>
              <a:rPr lang="en-US" sz="1859" spc="-37" kern="0" dirty="0">
                <a:solidFill>
                  <a:srgbClr val="272525"/>
                </a:solidFill>
                <a:latin typeface="Source Sans Pro" pitchFamily="34" charset="0"/>
                <a:ea typeface="Source Sans Pro" pitchFamily="34" charset="-122"/>
                <a:cs typeface="Source Sans Pro" pitchFamily="34" charset="-120"/>
              </a:rPr>
              <a:t>IP addressing and networking basics can be complex. In this presentation, we'll discuss IPV4 and IPV6, reserved ports, and the basics of addressing schemes using clear examples.</a:t>
            </a:r>
            <a:endParaRPr lang="en-US" sz="1859"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169088"/>
          </a:xfrm>
          <a:prstGeom prst="rect">
            <a:avLst/>
          </a:prstGeom>
        </p:spPr>
      </p:pic>
      <p:sp>
        <p:nvSpPr>
          <p:cNvPr id="3" name="Shape 0"/>
          <p:cNvSpPr/>
          <p:nvPr/>
        </p:nvSpPr>
        <p:spPr>
          <a:xfrm>
            <a:off x="0" y="0"/>
            <a:ext cx="14630400" cy="8229600"/>
          </a:xfrm>
          <a:prstGeom prst="rect">
            <a:avLst/>
          </a:prstGeom>
          <a:solidFill>
            <a:srgbClr val="FFFFFF">
              <a:alpha val="75000"/>
            </a:srgbClr>
          </a:solidFill>
          <a:ln w="7620">
            <a:solidFill>
              <a:srgbClr val="FFFFFF">
                <a:alpha val="64000"/>
              </a:srgbClr>
            </a:solidFill>
            <a:prstDash val="solid"/>
          </a:ln>
        </p:spPr>
      </p:sp>
      <p:pic>
        <p:nvPicPr>
          <p:cNvPr id="4" name="Image 1" descr="preencoded.png">    </p:cNvPr>
          <p:cNvPicPr>
            <a:picLocks noChangeAspect="1"/>
          </p:cNvPicPr>
          <p:nvPr/>
        </p:nvPicPr>
        <p:blipFill>
          <a:blip r:embed="rId2"/>
          <a:stretch>
            <a:fillRect/>
          </a:stretch>
        </p:blipFill>
        <p:spPr>
          <a:xfrm>
            <a:off x="0" y="0"/>
            <a:ext cx="14630400" cy="8169088"/>
          </a:xfrm>
          <a:prstGeom prst="rect">
            <a:avLst/>
          </a:prstGeom>
        </p:spPr>
      </p:pic>
      <p:sp>
        <p:nvSpPr>
          <p:cNvPr id="5" name="Shape 1"/>
          <p:cNvSpPr/>
          <p:nvPr/>
        </p:nvSpPr>
        <p:spPr>
          <a:xfrm>
            <a:off x="0" y="0"/>
            <a:ext cx="14630400" cy="8169088"/>
          </a:xfrm>
          <a:prstGeom prst="rect">
            <a:avLst/>
          </a:prstGeom>
          <a:solidFill>
            <a:srgbClr val="FFFFFF">
              <a:alpha val="85000"/>
            </a:srgbClr>
          </a:solidFill>
          <a:ln/>
        </p:spPr>
      </p:sp>
      <p:sp>
        <p:nvSpPr>
          <p:cNvPr id="6" name="Text 2"/>
          <p:cNvSpPr/>
          <p:nvPr/>
        </p:nvSpPr>
        <p:spPr>
          <a:xfrm>
            <a:off x="815816" y="789017"/>
            <a:ext cx="4815007" cy="701795"/>
          </a:xfrm>
          <a:prstGeom prst="rect">
            <a:avLst/>
          </a:prstGeom>
          <a:noFill/>
          <a:ln/>
        </p:spPr>
        <p:txBody>
          <a:bodyPr wrap="none" rtlCol="0" anchor="t"/>
          <a:lstStyle/>
          <a:p>
            <a:pPr indent="0" marL="0">
              <a:lnSpc>
                <a:spcPts val="5567"/>
              </a:lnSpc>
              <a:buNone/>
            </a:pPr>
            <a:r>
              <a:rPr lang="en-US" sz="4283" b="1" spc="-86" kern="0" dirty="0">
                <a:solidFill>
                  <a:srgbClr val="FF75D3"/>
                </a:solidFill>
                <a:latin typeface="adonis-web" pitchFamily="34" charset="0"/>
                <a:ea typeface="adonis-web" pitchFamily="34" charset="-122"/>
                <a:cs typeface="adonis-web" pitchFamily="34" charset="-120"/>
              </a:rPr>
              <a:t>IPV4 Address Format</a:t>
            </a:r>
            <a:endParaRPr lang="en-US" sz="4283" dirty="0"/>
          </a:p>
        </p:txBody>
      </p:sp>
      <p:pic>
        <p:nvPicPr>
          <p:cNvPr id="7" name="Image 2" descr="preencoded.png">    </p:cNvPr>
          <p:cNvPicPr>
            <a:picLocks noChangeAspect="1"/>
          </p:cNvPicPr>
          <p:nvPr/>
        </p:nvPicPr>
        <p:blipFill>
          <a:blip r:embed="rId3"/>
          <a:stretch>
            <a:fillRect/>
          </a:stretch>
        </p:blipFill>
        <p:spPr>
          <a:xfrm>
            <a:off x="1495663" y="1814644"/>
            <a:ext cx="2828092" cy="2807297"/>
          </a:xfrm>
          <a:prstGeom prst="rect">
            <a:avLst/>
          </a:prstGeom>
        </p:spPr>
      </p:pic>
      <p:sp>
        <p:nvSpPr>
          <p:cNvPr id="8" name="Text 3"/>
          <p:cNvSpPr/>
          <p:nvPr/>
        </p:nvSpPr>
        <p:spPr>
          <a:xfrm>
            <a:off x="1822013" y="4891880"/>
            <a:ext cx="2175510" cy="350897"/>
          </a:xfrm>
          <a:prstGeom prst="rect">
            <a:avLst/>
          </a:prstGeom>
          <a:noFill/>
          <a:ln/>
        </p:spPr>
        <p:txBody>
          <a:bodyPr wrap="none" rtlCol="0" anchor="t"/>
          <a:lstStyle/>
          <a:p>
            <a:pPr algn="ctr" indent="0" marL="0">
              <a:lnSpc>
                <a:spcPts val="2784"/>
              </a:lnSpc>
              <a:buNone/>
            </a:pPr>
            <a:r>
              <a:rPr lang="en-US" sz="2141" b="1" spc="-43" kern="0" dirty="0">
                <a:solidFill>
                  <a:srgbClr val="FF75D3"/>
                </a:solidFill>
                <a:latin typeface="adonis-web" pitchFamily="34" charset="0"/>
                <a:ea typeface="adonis-web" pitchFamily="34" charset="-122"/>
                <a:cs typeface="adonis-web" pitchFamily="34" charset="-120"/>
              </a:rPr>
              <a:t>IPv4 Format</a:t>
            </a:r>
            <a:endParaRPr lang="en-US" sz="2141" dirty="0"/>
          </a:p>
        </p:txBody>
      </p:sp>
      <p:sp>
        <p:nvSpPr>
          <p:cNvPr id="9" name="Text 4"/>
          <p:cNvSpPr/>
          <p:nvPr/>
        </p:nvSpPr>
        <p:spPr>
          <a:xfrm>
            <a:off x="815816" y="5437077"/>
            <a:ext cx="4187904" cy="1165797"/>
          </a:xfrm>
          <a:prstGeom prst="rect">
            <a:avLst/>
          </a:prstGeom>
          <a:noFill/>
          <a:ln/>
        </p:spPr>
        <p:txBody>
          <a:bodyPr wrap="square" rtlCol="0" anchor="t"/>
          <a:lstStyle/>
          <a:p>
            <a:pPr algn="ctr" indent="0" marL="0">
              <a:lnSpc>
                <a:spcPts val="3083"/>
              </a:lnSpc>
              <a:buNone/>
            </a:pPr>
            <a:r>
              <a:rPr lang="en-US" sz="1713" spc="-34" kern="0" dirty="0">
                <a:solidFill>
                  <a:srgbClr val="272525"/>
                </a:solidFill>
                <a:latin typeface="Source Sans Pro" pitchFamily="34" charset="0"/>
                <a:ea typeface="Source Sans Pro" pitchFamily="34" charset="-122"/>
                <a:cs typeface="Source Sans Pro" pitchFamily="34" charset="-120"/>
              </a:rPr>
              <a:t>IPV4 is a 32-bit address scheme. It uses four sets of numbers from 0-255, separated by dots. For example, 192.168.1.1 is a common IPV4 address.</a:t>
            </a:r>
            <a:endParaRPr lang="en-US" sz="1713" dirty="0"/>
          </a:p>
        </p:txBody>
      </p:sp>
      <p:pic>
        <p:nvPicPr>
          <p:cNvPr id="10" name="Image 3" descr="preencoded.png">    </p:cNvPr>
          <p:cNvPicPr>
            <a:picLocks noChangeAspect="1"/>
          </p:cNvPicPr>
          <p:nvPr/>
        </p:nvPicPr>
        <p:blipFill>
          <a:blip r:embed="rId4"/>
          <a:stretch>
            <a:fillRect/>
          </a:stretch>
        </p:blipFill>
        <p:spPr>
          <a:xfrm>
            <a:off x="5901095" y="1814644"/>
            <a:ext cx="2828092" cy="2807297"/>
          </a:xfrm>
          <a:prstGeom prst="rect">
            <a:avLst/>
          </a:prstGeom>
        </p:spPr>
      </p:pic>
      <p:sp>
        <p:nvSpPr>
          <p:cNvPr id="11" name="Text 5"/>
          <p:cNvSpPr/>
          <p:nvPr/>
        </p:nvSpPr>
        <p:spPr>
          <a:xfrm>
            <a:off x="6227445" y="4891880"/>
            <a:ext cx="2175510" cy="350897"/>
          </a:xfrm>
          <a:prstGeom prst="rect">
            <a:avLst/>
          </a:prstGeom>
          <a:noFill/>
          <a:ln/>
        </p:spPr>
        <p:txBody>
          <a:bodyPr wrap="none" rtlCol="0" anchor="t"/>
          <a:lstStyle/>
          <a:p>
            <a:pPr algn="ctr" indent="0" marL="0">
              <a:lnSpc>
                <a:spcPts val="2784"/>
              </a:lnSpc>
              <a:buNone/>
            </a:pPr>
            <a:r>
              <a:rPr lang="en-US" sz="2141" b="1" spc="-43" kern="0" dirty="0">
                <a:solidFill>
                  <a:srgbClr val="FF75D3"/>
                </a:solidFill>
                <a:latin typeface="adonis-web" pitchFamily="34" charset="0"/>
                <a:ea typeface="adonis-web" pitchFamily="34" charset="-122"/>
                <a:cs typeface="adonis-web" pitchFamily="34" charset="-120"/>
              </a:rPr>
              <a:t>Subnet Mask</a:t>
            </a:r>
            <a:endParaRPr lang="en-US" sz="2141" dirty="0"/>
          </a:p>
        </p:txBody>
      </p:sp>
      <p:sp>
        <p:nvSpPr>
          <p:cNvPr id="12" name="Text 6"/>
          <p:cNvSpPr/>
          <p:nvPr/>
        </p:nvSpPr>
        <p:spPr>
          <a:xfrm>
            <a:off x="5221248" y="5437077"/>
            <a:ext cx="4187904" cy="1554396"/>
          </a:xfrm>
          <a:prstGeom prst="rect">
            <a:avLst/>
          </a:prstGeom>
          <a:noFill/>
          <a:ln/>
        </p:spPr>
        <p:txBody>
          <a:bodyPr wrap="square" rtlCol="0" anchor="t"/>
          <a:lstStyle/>
          <a:p>
            <a:pPr algn="ctr" indent="0" marL="0">
              <a:lnSpc>
                <a:spcPts val="3083"/>
              </a:lnSpc>
              <a:buNone/>
            </a:pPr>
            <a:r>
              <a:rPr lang="en-US" sz="1713" spc="-34" kern="0" dirty="0">
                <a:solidFill>
                  <a:srgbClr val="272525"/>
                </a:solidFill>
                <a:latin typeface="Source Sans Pro" pitchFamily="34" charset="0"/>
                <a:ea typeface="Source Sans Pro" pitchFamily="34" charset="-122"/>
                <a:cs typeface="Source Sans Pro" pitchFamily="34" charset="-120"/>
              </a:rPr>
              <a:t>The subnet mask determines the number of bits used for network vs host identification. For example, 255.255.255.0 indicates that the first 24 bits are used for network identification.</a:t>
            </a:r>
            <a:endParaRPr lang="en-US" sz="1713" dirty="0"/>
          </a:p>
        </p:txBody>
      </p:sp>
      <p:pic>
        <p:nvPicPr>
          <p:cNvPr id="13" name="Image 4" descr="preencoded.png">    </p:cNvPr>
          <p:cNvPicPr>
            <a:picLocks noChangeAspect="1"/>
          </p:cNvPicPr>
          <p:nvPr/>
        </p:nvPicPr>
        <p:blipFill>
          <a:blip r:embed="rId5"/>
          <a:stretch>
            <a:fillRect/>
          </a:stretch>
        </p:blipFill>
        <p:spPr>
          <a:xfrm>
            <a:off x="10306526" y="1814644"/>
            <a:ext cx="2828092" cy="2807297"/>
          </a:xfrm>
          <a:prstGeom prst="rect">
            <a:avLst/>
          </a:prstGeom>
        </p:spPr>
      </p:pic>
      <p:sp>
        <p:nvSpPr>
          <p:cNvPr id="14" name="Text 7"/>
          <p:cNvSpPr/>
          <p:nvPr/>
        </p:nvSpPr>
        <p:spPr>
          <a:xfrm>
            <a:off x="10632877" y="4891880"/>
            <a:ext cx="2175510" cy="350897"/>
          </a:xfrm>
          <a:prstGeom prst="rect">
            <a:avLst/>
          </a:prstGeom>
          <a:noFill/>
          <a:ln/>
        </p:spPr>
        <p:txBody>
          <a:bodyPr wrap="none" rtlCol="0" anchor="t"/>
          <a:lstStyle/>
          <a:p>
            <a:pPr algn="ctr" indent="0" marL="0">
              <a:lnSpc>
                <a:spcPts val="2784"/>
              </a:lnSpc>
              <a:buNone/>
            </a:pPr>
            <a:r>
              <a:rPr lang="en-US" sz="2141" b="1" spc="-43" kern="0" dirty="0">
                <a:solidFill>
                  <a:srgbClr val="FF75D3"/>
                </a:solidFill>
                <a:latin typeface="adonis-web" pitchFamily="34" charset="0"/>
                <a:ea typeface="adonis-web" pitchFamily="34" charset="-122"/>
                <a:cs typeface="adonis-web" pitchFamily="34" charset="-120"/>
              </a:rPr>
              <a:t>Public vs Private</a:t>
            </a:r>
            <a:endParaRPr lang="en-US" sz="2141" dirty="0"/>
          </a:p>
        </p:txBody>
      </p:sp>
      <p:sp>
        <p:nvSpPr>
          <p:cNvPr id="15" name="Text 8"/>
          <p:cNvSpPr/>
          <p:nvPr/>
        </p:nvSpPr>
        <p:spPr>
          <a:xfrm>
            <a:off x="9626679" y="5437077"/>
            <a:ext cx="4187904" cy="1942995"/>
          </a:xfrm>
          <a:prstGeom prst="rect">
            <a:avLst/>
          </a:prstGeom>
          <a:noFill/>
          <a:ln/>
        </p:spPr>
        <p:txBody>
          <a:bodyPr wrap="square" rtlCol="0" anchor="t"/>
          <a:lstStyle/>
          <a:p>
            <a:pPr algn="ctr" indent="0" marL="0">
              <a:lnSpc>
                <a:spcPts val="3083"/>
              </a:lnSpc>
              <a:buNone/>
            </a:pPr>
            <a:r>
              <a:rPr lang="en-US" sz="1713" spc="-34" kern="0" dirty="0">
                <a:solidFill>
                  <a:srgbClr val="272525"/>
                </a:solidFill>
                <a:latin typeface="Source Sans Pro" pitchFamily="34" charset="0"/>
                <a:ea typeface="Source Sans Pro" pitchFamily="34" charset="-122"/>
                <a:cs typeface="Source Sans Pro" pitchFamily="34" charset="-120"/>
              </a:rPr>
              <a:t>Public IP addresses are available for internet-facing devices, while private IP addresses are used for internal network communication. Private IP ranges include 192.168.x.x, 10.x.x.x, and 172.16.x.x-172.31.x.x.</a:t>
            </a:r>
            <a:endParaRPr lang="en-US" sz="1713"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169088"/>
          </a:xfrm>
          <a:prstGeom prst="rect">
            <a:avLst/>
          </a:prstGeom>
        </p:spPr>
      </p:pic>
      <p:sp>
        <p:nvSpPr>
          <p:cNvPr id="3" name="Shape 0"/>
          <p:cNvSpPr/>
          <p:nvPr/>
        </p:nvSpPr>
        <p:spPr>
          <a:xfrm>
            <a:off x="0" y="0"/>
            <a:ext cx="14630400" cy="8229600"/>
          </a:xfrm>
          <a:prstGeom prst="rect">
            <a:avLst/>
          </a:prstGeom>
          <a:solidFill>
            <a:srgbClr val="FFFFFF">
              <a:alpha val="75000"/>
            </a:srgbClr>
          </a:solidFill>
          <a:ln w="7620">
            <a:solidFill>
              <a:srgbClr val="FFFFFF">
                <a:alpha val="64000"/>
              </a:srgbClr>
            </a:solidFill>
            <a:prstDash val="solid"/>
          </a:ln>
        </p:spPr>
      </p:sp>
      <p:pic>
        <p:nvPicPr>
          <p:cNvPr id="4" name="Image 1" descr="preencoded.png">    </p:cNvPr>
          <p:cNvPicPr>
            <a:picLocks noChangeAspect="1"/>
          </p:cNvPicPr>
          <p:nvPr/>
        </p:nvPicPr>
        <p:blipFill>
          <a:blip r:embed="rId2"/>
          <a:stretch>
            <a:fillRect/>
          </a:stretch>
        </p:blipFill>
        <p:spPr>
          <a:xfrm>
            <a:off x="0" y="0"/>
            <a:ext cx="14630400" cy="8169088"/>
          </a:xfrm>
          <a:prstGeom prst="rect">
            <a:avLst/>
          </a:prstGeom>
        </p:spPr>
      </p:pic>
      <p:sp>
        <p:nvSpPr>
          <p:cNvPr id="5" name="Shape 1"/>
          <p:cNvSpPr/>
          <p:nvPr/>
        </p:nvSpPr>
        <p:spPr>
          <a:xfrm>
            <a:off x="0" y="0"/>
            <a:ext cx="14630400" cy="8169088"/>
          </a:xfrm>
          <a:prstGeom prst="rect">
            <a:avLst/>
          </a:prstGeom>
          <a:solidFill>
            <a:srgbClr val="FFFFFF">
              <a:alpha val="85000"/>
            </a:srgbClr>
          </a:solidFill>
          <a:ln/>
        </p:spPr>
      </p:sp>
      <p:sp>
        <p:nvSpPr>
          <p:cNvPr id="6" name="Text 2"/>
          <p:cNvSpPr/>
          <p:nvPr/>
        </p:nvSpPr>
        <p:spPr>
          <a:xfrm>
            <a:off x="885230" y="1935786"/>
            <a:ext cx="5224105" cy="761597"/>
          </a:xfrm>
          <a:prstGeom prst="rect">
            <a:avLst/>
          </a:prstGeom>
          <a:noFill/>
          <a:ln/>
        </p:spPr>
        <p:txBody>
          <a:bodyPr wrap="none" rtlCol="0" anchor="t"/>
          <a:lstStyle/>
          <a:p>
            <a:pPr indent="0" marL="0">
              <a:lnSpc>
                <a:spcPts val="6042"/>
              </a:lnSpc>
              <a:buNone/>
            </a:pPr>
            <a:r>
              <a:rPr lang="en-US" sz="4647" b="1" spc="-93" kern="0" dirty="0">
                <a:solidFill>
                  <a:srgbClr val="FF75D3"/>
                </a:solidFill>
                <a:latin typeface="adonis-web" pitchFamily="34" charset="0"/>
                <a:ea typeface="adonis-web" pitchFamily="34" charset="-122"/>
                <a:cs typeface="adonis-web" pitchFamily="34" charset="-120"/>
              </a:rPr>
              <a:t>IPV6 Address Format</a:t>
            </a:r>
            <a:endParaRPr lang="en-US" sz="4647" dirty="0"/>
          </a:p>
        </p:txBody>
      </p:sp>
      <p:sp>
        <p:nvSpPr>
          <p:cNvPr id="7" name="Shape 3"/>
          <p:cNvSpPr/>
          <p:nvPr/>
        </p:nvSpPr>
        <p:spPr>
          <a:xfrm>
            <a:off x="885230" y="3048871"/>
            <a:ext cx="4129326" cy="3184313"/>
          </a:xfrm>
          <a:prstGeom prst="roundRect">
            <a:avLst>
              <a:gd name="adj" fmla="val 1723"/>
            </a:avLst>
          </a:prstGeom>
          <a:solidFill>
            <a:srgbClr val="EBD0FB"/>
          </a:solidFill>
          <a:ln w="7620">
            <a:solidFill>
              <a:srgbClr val="D7A1F7"/>
            </a:solidFill>
            <a:prstDash val="solid"/>
          </a:ln>
        </p:spPr>
      </p:sp>
      <p:sp>
        <p:nvSpPr>
          <p:cNvPr id="8" name="Text 4"/>
          <p:cNvSpPr/>
          <p:nvPr/>
        </p:nvSpPr>
        <p:spPr>
          <a:xfrm>
            <a:off x="1128832" y="3290682"/>
            <a:ext cx="2360771" cy="380799"/>
          </a:xfrm>
          <a:prstGeom prst="rect">
            <a:avLst/>
          </a:prstGeom>
          <a:noFill/>
          <a:ln/>
        </p:spPr>
        <p:txBody>
          <a:bodyPr wrap="none" rtlCol="0" anchor="t"/>
          <a:lstStyle/>
          <a:p>
            <a:pPr indent="0" marL="0">
              <a:lnSpc>
                <a:spcPts val="3021"/>
              </a:lnSpc>
              <a:buNone/>
            </a:pPr>
            <a:r>
              <a:rPr lang="en-US" sz="2324" b="1" spc="-46" kern="0" dirty="0">
                <a:solidFill>
                  <a:srgbClr val="272525"/>
                </a:solidFill>
                <a:latin typeface="adonis-web" pitchFamily="34" charset="0"/>
                <a:ea typeface="adonis-web" pitchFamily="34" charset="-122"/>
                <a:cs typeface="adonis-web" pitchFamily="34" charset="-120"/>
              </a:rPr>
              <a:t>IPv6 Format</a:t>
            </a:r>
            <a:endParaRPr lang="en-US" sz="2324" dirty="0"/>
          </a:p>
        </p:txBody>
      </p:sp>
      <p:sp>
        <p:nvSpPr>
          <p:cNvPr id="9" name="Text 5"/>
          <p:cNvSpPr/>
          <p:nvPr/>
        </p:nvSpPr>
        <p:spPr>
          <a:xfrm>
            <a:off x="1128832" y="3882326"/>
            <a:ext cx="3642122" cy="2109048"/>
          </a:xfrm>
          <a:prstGeom prst="rect">
            <a:avLst/>
          </a:prstGeom>
          <a:noFill/>
          <a:ln/>
        </p:spPr>
        <p:txBody>
          <a:bodyPr wrap="square" rtlCol="0" anchor="t"/>
          <a:lstStyle/>
          <a:p>
            <a:pPr indent="0" marL="0">
              <a:lnSpc>
                <a:spcPts val="3346"/>
              </a:lnSpc>
              <a:buNone/>
            </a:pPr>
            <a:r>
              <a:rPr lang="en-US" sz="1859" spc="-37" kern="0" dirty="0">
                <a:solidFill>
                  <a:srgbClr val="272525"/>
                </a:solidFill>
                <a:latin typeface="Source Sans Pro" pitchFamily="34" charset="0"/>
                <a:ea typeface="Source Sans Pro" pitchFamily="34" charset="-122"/>
                <a:cs typeface="Source Sans Pro" pitchFamily="34" charset="-120"/>
              </a:rPr>
              <a:t>IPV6 uses a 128-bit address scheme. It consists of eight sets of characters separated by colons. For example, 2001:0DB8:AC10:FE01:: is a common IPV6 address.</a:t>
            </a:r>
            <a:endParaRPr lang="en-US" sz="1859" dirty="0"/>
          </a:p>
        </p:txBody>
      </p:sp>
      <p:sp>
        <p:nvSpPr>
          <p:cNvPr id="10" name="Shape 6"/>
          <p:cNvSpPr/>
          <p:nvPr/>
        </p:nvSpPr>
        <p:spPr>
          <a:xfrm>
            <a:off x="5250537" y="3048871"/>
            <a:ext cx="4129326" cy="3184313"/>
          </a:xfrm>
          <a:prstGeom prst="roundRect">
            <a:avLst>
              <a:gd name="adj" fmla="val 1723"/>
            </a:avLst>
          </a:prstGeom>
          <a:solidFill>
            <a:srgbClr val="EBD0FB"/>
          </a:solidFill>
          <a:ln w="7620">
            <a:solidFill>
              <a:srgbClr val="D7A1F7"/>
            </a:solidFill>
            <a:prstDash val="solid"/>
          </a:ln>
        </p:spPr>
      </p:sp>
      <p:sp>
        <p:nvSpPr>
          <p:cNvPr id="11" name="Text 7"/>
          <p:cNvSpPr/>
          <p:nvPr/>
        </p:nvSpPr>
        <p:spPr>
          <a:xfrm>
            <a:off x="5494139" y="3290682"/>
            <a:ext cx="2360771" cy="380799"/>
          </a:xfrm>
          <a:prstGeom prst="rect">
            <a:avLst/>
          </a:prstGeom>
          <a:noFill/>
          <a:ln/>
        </p:spPr>
        <p:txBody>
          <a:bodyPr wrap="none" rtlCol="0" anchor="t"/>
          <a:lstStyle/>
          <a:p>
            <a:pPr indent="0" marL="0">
              <a:lnSpc>
                <a:spcPts val="3021"/>
              </a:lnSpc>
              <a:buNone/>
            </a:pPr>
            <a:r>
              <a:rPr lang="en-US" sz="2324" b="1" spc="-46" kern="0" dirty="0">
                <a:solidFill>
                  <a:srgbClr val="272525"/>
                </a:solidFill>
                <a:latin typeface="adonis-web" pitchFamily="34" charset="0"/>
                <a:ea typeface="adonis-web" pitchFamily="34" charset="-122"/>
                <a:cs typeface="adonis-web" pitchFamily="34" charset="-120"/>
              </a:rPr>
              <a:t>Address Types</a:t>
            </a:r>
            <a:endParaRPr lang="en-US" sz="2324" dirty="0"/>
          </a:p>
        </p:txBody>
      </p:sp>
      <p:sp>
        <p:nvSpPr>
          <p:cNvPr id="12" name="Text 8"/>
          <p:cNvSpPr/>
          <p:nvPr/>
        </p:nvSpPr>
        <p:spPr>
          <a:xfrm>
            <a:off x="5494139" y="3882326"/>
            <a:ext cx="3642122" cy="2109048"/>
          </a:xfrm>
          <a:prstGeom prst="rect">
            <a:avLst/>
          </a:prstGeom>
          <a:noFill/>
          <a:ln/>
        </p:spPr>
        <p:txBody>
          <a:bodyPr wrap="square" rtlCol="0" anchor="t"/>
          <a:lstStyle/>
          <a:p>
            <a:pPr indent="0" marL="0">
              <a:lnSpc>
                <a:spcPts val="3346"/>
              </a:lnSpc>
              <a:buNone/>
            </a:pPr>
            <a:r>
              <a:rPr lang="en-US" sz="1859" spc="-37" kern="0" dirty="0">
                <a:solidFill>
                  <a:srgbClr val="272525"/>
                </a:solidFill>
                <a:latin typeface="Source Sans Pro" pitchFamily="34" charset="0"/>
                <a:ea typeface="Source Sans Pro" pitchFamily="34" charset="-122"/>
                <a:cs typeface="Source Sans Pro" pitchFamily="34" charset="-120"/>
              </a:rPr>
              <a:t>IPV6 includes unicast, multicast, and anycast addresses. Unicast is used for individual devices, multicast for group communication, and anycast for the nearest device in a group.</a:t>
            </a:r>
            <a:endParaRPr lang="en-US" sz="1859" dirty="0"/>
          </a:p>
        </p:txBody>
      </p:sp>
      <p:sp>
        <p:nvSpPr>
          <p:cNvPr id="13" name="Shape 9"/>
          <p:cNvSpPr/>
          <p:nvPr/>
        </p:nvSpPr>
        <p:spPr>
          <a:xfrm>
            <a:off x="9615845" y="3048871"/>
            <a:ext cx="4129326" cy="3184313"/>
          </a:xfrm>
          <a:prstGeom prst="roundRect">
            <a:avLst>
              <a:gd name="adj" fmla="val 1723"/>
            </a:avLst>
          </a:prstGeom>
          <a:solidFill>
            <a:srgbClr val="EBD0FB"/>
          </a:solidFill>
          <a:ln w="7620">
            <a:solidFill>
              <a:srgbClr val="D7A1F7"/>
            </a:solidFill>
            <a:prstDash val="solid"/>
          </a:ln>
        </p:spPr>
      </p:sp>
      <p:sp>
        <p:nvSpPr>
          <p:cNvPr id="14" name="Text 10"/>
          <p:cNvSpPr/>
          <p:nvPr/>
        </p:nvSpPr>
        <p:spPr>
          <a:xfrm>
            <a:off x="9859447" y="3290682"/>
            <a:ext cx="2360771" cy="380799"/>
          </a:xfrm>
          <a:prstGeom prst="rect">
            <a:avLst/>
          </a:prstGeom>
          <a:noFill/>
          <a:ln/>
        </p:spPr>
        <p:txBody>
          <a:bodyPr wrap="none" rtlCol="0" anchor="t"/>
          <a:lstStyle/>
          <a:p>
            <a:pPr indent="0" marL="0">
              <a:lnSpc>
                <a:spcPts val="3021"/>
              </a:lnSpc>
              <a:buNone/>
            </a:pPr>
            <a:r>
              <a:rPr lang="en-US" sz="2324" b="1" spc="-46" kern="0" dirty="0">
                <a:solidFill>
                  <a:srgbClr val="272525"/>
                </a:solidFill>
                <a:latin typeface="adonis-web" pitchFamily="34" charset="0"/>
                <a:ea typeface="adonis-web" pitchFamily="34" charset="-122"/>
                <a:cs typeface="adonis-web" pitchFamily="34" charset="-120"/>
              </a:rPr>
              <a:t>Benefits of IPV6</a:t>
            </a:r>
            <a:endParaRPr lang="en-US" sz="2324" dirty="0"/>
          </a:p>
        </p:txBody>
      </p:sp>
      <p:sp>
        <p:nvSpPr>
          <p:cNvPr id="15" name="Text 11"/>
          <p:cNvSpPr/>
          <p:nvPr/>
        </p:nvSpPr>
        <p:spPr>
          <a:xfrm>
            <a:off x="9859447" y="3882326"/>
            <a:ext cx="3642122" cy="1687238"/>
          </a:xfrm>
          <a:prstGeom prst="rect">
            <a:avLst/>
          </a:prstGeom>
          <a:noFill/>
          <a:ln/>
        </p:spPr>
        <p:txBody>
          <a:bodyPr wrap="square" rtlCol="0" anchor="t"/>
          <a:lstStyle/>
          <a:p>
            <a:pPr indent="0" marL="0">
              <a:lnSpc>
                <a:spcPts val="3346"/>
              </a:lnSpc>
              <a:buNone/>
            </a:pPr>
            <a:r>
              <a:rPr lang="en-US" sz="1859" spc="-37" kern="0" dirty="0">
                <a:solidFill>
                  <a:srgbClr val="272525"/>
                </a:solidFill>
                <a:latin typeface="Source Sans Pro" pitchFamily="34" charset="0"/>
                <a:ea typeface="Source Sans Pro" pitchFamily="34" charset="-122"/>
                <a:cs typeface="Source Sans Pro" pitchFamily="34" charset="-120"/>
              </a:rPr>
              <a:t>IPV6 provides an almost unlimited amount of IP addresses, improved network performance, and enhanced security features compared to IPV4.</a:t>
            </a:r>
            <a:endParaRPr lang="en-US" sz="1859"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169088"/>
          </a:xfrm>
          <a:prstGeom prst="rect">
            <a:avLst/>
          </a:prstGeom>
        </p:spPr>
      </p:pic>
      <p:sp>
        <p:nvSpPr>
          <p:cNvPr id="3" name="Shape 0"/>
          <p:cNvSpPr/>
          <p:nvPr/>
        </p:nvSpPr>
        <p:spPr>
          <a:xfrm>
            <a:off x="0" y="0"/>
            <a:ext cx="14630400" cy="8229600"/>
          </a:xfrm>
          <a:prstGeom prst="rect">
            <a:avLst/>
          </a:prstGeom>
          <a:solidFill>
            <a:srgbClr val="FFFFFF">
              <a:alpha val="75000"/>
            </a:srgbClr>
          </a:solidFill>
          <a:ln w="7620">
            <a:solidFill>
              <a:srgbClr val="FFFFFF">
                <a:alpha val="64000"/>
              </a:srgbClr>
            </a:solidFill>
            <a:prstDash val="solid"/>
          </a:ln>
        </p:spPr>
      </p:sp>
      <p:pic>
        <p:nvPicPr>
          <p:cNvPr id="4" name="Image 1" descr="preencoded.png">    </p:cNvPr>
          <p:cNvPicPr>
            <a:picLocks noChangeAspect="1"/>
          </p:cNvPicPr>
          <p:nvPr/>
        </p:nvPicPr>
        <p:blipFill>
          <a:blip r:embed="rId2"/>
          <a:stretch>
            <a:fillRect/>
          </a:stretch>
        </p:blipFill>
        <p:spPr>
          <a:xfrm>
            <a:off x="0" y="0"/>
            <a:ext cx="14630400" cy="8169088"/>
          </a:xfrm>
          <a:prstGeom prst="rect">
            <a:avLst/>
          </a:prstGeom>
        </p:spPr>
      </p:pic>
      <p:sp>
        <p:nvSpPr>
          <p:cNvPr id="5" name="Shape 1"/>
          <p:cNvSpPr/>
          <p:nvPr/>
        </p:nvSpPr>
        <p:spPr>
          <a:xfrm>
            <a:off x="0" y="0"/>
            <a:ext cx="14630400" cy="8169088"/>
          </a:xfrm>
          <a:prstGeom prst="rect">
            <a:avLst/>
          </a:prstGeom>
          <a:solidFill>
            <a:srgbClr val="FFFFFF">
              <a:alpha val="85000"/>
            </a:srgbClr>
          </a:solidFill>
          <a:ln/>
        </p:spPr>
      </p:sp>
      <p:sp>
        <p:nvSpPr>
          <p:cNvPr id="6" name="Text 2"/>
          <p:cNvSpPr/>
          <p:nvPr/>
        </p:nvSpPr>
        <p:spPr>
          <a:xfrm>
            <a:off x="885230" y="1085075"/>
            <a:ext cx="6095405" cy="761597"/>
          </a:xfrm>
          <a:prstGeom prst="rect">
            <a:avLst/>
          </a:prstGeom>
          <a:noFill/>
          <a:ln/>
        </p:spPr>
        <p:txBody>
          <a:bodyPr wrap="none" rtlCol="0" anchor="t"/>
          <a:lstStyle/>
          <a:p>
            <a:pPr indent="0" marL="0">
              <a:lnSpc>
                <a:spcPts val="6042"/>
              </a:lnSpc>
              <a:buNone/>
            </a:pPr>
            <a:r>
              <a:rPr lang="en-US" sz="4647" b="1" spc="-93" kern="0" dirty="0">
                <a:solidFill>
                  <a:srgbClr val="FF75D3"/>
                </a:solidFill>
                <a:latin typeface="adonis-web" pitchFamily="34" charset="0"/>
                <a:ea typeface="adonis-web" pitchFamily="34" charset="-122"/>
                <a:cs typeface="adonis-web" pitchFamily="34" charset="-120"/>
              </a:rPr>
              <a:t>IPv4 Addressing Scheme</a:t>
            </a:r>
            <a:endParaRPr lang="en-US" sz="4647" dirty="0"/>
          </a:p>
        </p:txBody>
      </p:sp>
      <p:sp>
        <p:nvSpPr>
          <p:cNvPr id="7" name="Text 3"/>
          <p:cNvSpPr/>
          <p:nvPr/>
        </p:nvSpPr>
        <p:spPr>
          <a:xfrm>
            <a:off x="1262896" y="2198161"/>
            <a:ext cx="12482274" cy="421810"/>
          </a:xfrm>
          <a:prstGeom prst="rect">
            <a:avLst/>
          </a:prstGeom>
          <a:noFill/>
          <a:ln/>
        </p:spPr>
        <p:txBody>
          <a:bodyPr wrap="none" rtlCol="0" anchor="t"/>
          <a:lstStyle/>
          <a:p>
            <a:pPr algn="l" marL="342900" indent="-342900">
              <a:lnSpc>
                <a:spcPts val="3346"/>
              </a:lnSpc>
              <a:buSzPct val="100000"/>
              <a:buChar char="•"/>
            </a:pPr>
            <a:r>
              <a:rPr lang="en-US" sz="1859" spc="-37" kern="0" dirty="0">
                <a:solidFill>
                  <a:srgbClr val="272525"/>
                </a:solidFill>
                <a:latin typeface="Source Sans Pro" pitchFamily="34" charset="0"/>
                <a:ea typeface="Source Sans Pro" pitchFamily="34" charset="-122"/>
                <a:cs typeface="Source Sans Pro" pitchFamily="34" charset="-120"/>
              </a:rPr>
              <a:t>Class A: First octet defines network, rest define host (e.g. 10.0.0.1)</a:t>
            </a:r>
            <a:endParaRPr lang="en-US" sz="1859" dirty="0"/>
          </a:p>
        </p:txBody>
      </p:sp>
      <p:sp>
        <p:nvSpPr>
          <p:cNvPr id="8" name="Text 4"/>
          <p:cNvSpPr/>
          <p:nvPr/>
        </p:nvSpPr>
        <p:spPr>
          <a:xfrm>
            <a:off x="1262896" y="2737094"/>
            <a:ext cx="12482274" cy="421810"/>
          </a:xfrm>
          <a:prstGeom prst="rect">
            <a:avLst/>
          </a:prstGeom>
          <a:noFill/>
          <a:ln/>
        </p:spPr>
        <p:txBody>
          <a:bodyPr wrap="none" rtlCol="0" anchor="t"/>
          <a:lstStyle/>
          <a:p>
            <a:pPr algn="l" marL="342900" indent="-342900">
              <a:lnSpc>
                <a:spcPts val="3346"/>
              </a:lnSpc>
              <a:buSzPct val="100000"/>
              <a:buChar char="•"/>
            </a:pPr>
            <a:r>
              <a:rPr lang="en-US" sz="1859" spc="-37" kern="0" dirty="0">
                <a:solidFill>
                  <a:srgbClr val="272525"/>
                </a:solidFill>
                <a:latin typeface="Source Sans Pro" pitchFamily="34" charset="0"/>
                <a:ea typeface="Source Sans Pro" pitchFamily="34" charset="-122"/>
                <a:cs typeface="Source Sans Pro" pitchFamily="34" charset="-120"/>
              </a:rPr>
              <a:t>Class B: First two octets define network, rest define host (e.g. 172.16.0.1)</a:t>
            </a:r>
            <a:endParaRPr lang="en-US" sz="1859" dirty="0"/>
          </a:p>
        </p:txBody>
      </p:sp>
      <p:sp>
        <p:nvSpPr>
          <p:cNvPr id="9" name="Text 5"/>
          <p:cNvSpPr/>
          <p:nvPr/>
        </p:nvSpPr>
        <p:spPr>
          <a:xfrm>
            <a:off x="1262896" y="3276027"/>
            <a:ext cx="12482274" cy="421810"/>
          </a:xfrm>
          <a:prstGeom prst="rect">
            <a:avLst/>
          </a:prstGeom>
          <a:noFill/>
          <a:ln/>
        </p:spPr>
        <p:txBody>
          <a:bodyPr wrap="none" rtlCol="0" anchor="t"/>
          <a:lstStyle/>
          <a:p>
            <a:pPr algn="l" marL="342900" indent="-342900">
              <a:lnSpc>
                <a:spcPts val="3346"/>
              </a:lnSpc>
              <a:buSzPct val="100000"/>
              <a:buChar char="•"/>
            </a:pPr>
            <a:r>
              <a:rPr lang="en-US" sz="1859" spc="-37" kern="0" dirty="0">
                <a:solidFill>
                  <a:srgbClr val="272525"/>
                </a:solidFill>
                <a:latin typeface="Source Sans Pro" pitchFamily="34" charset="0"/>
                <a:ea typeface="Source Sans Pro" pitchFamily="34" charset="-122"/>
                <a:cs typeface="Source Sans Pro" pitchFamily="34" charset="-120"/>
              </a:rPr>
              <a:t>Class C: First three octets define network, rest define host (e.g. 192.168.0.1)</a:t>
            </a:r>
            <a:endParaRPr lang="en-US" sz="1859" dirty="0"/>
          </a:p>
        </p:txBody>
      </p:sp>
      <p:sp>
        <p:nvSpPr>
          <p:cNvPr id="10" name="Text 6"/>
          <p:cNvSpPr/>
          <p:nvPr/>
        </p:nvSpPr>
        <p:spPr>
          <a:xfrm>
            <a:off x="1262896" y="3814959"/>
            <a:ext cx="12482274" cy="421810"/>
          </a:xfrm>
          <a:prstGeom prst="rect">
            <a:avLst/>
          </a:prstGeom>
          <a:noFill/>
          <a:ln/>
        </p:spPr>
        <p:txBody>
          <a:bodyPr wrap="none" rtlCol="0" anchor="t"/>
          <a:lstStyle/>
          <a:p>
            <a:pPr algn="l" marL="342900" indent="-342900">
              <a:lnSpc>
                <a:spcPts val="3346"/>
              </a:lnSpc>
              <a:buSzPct val="100000"/>
              <a:buChar char="•"/>
            </a:pPr>
            <a:r>
              <a:rPr lang="en-US" sz="1859" spc="-37" kern="0" dirty="0">
                <a:solidFill>
                  <a:srgbClr val="272525"/>
                </a:solidFill>
                <a:latin typeface="Source Sans Pro" pitchFamily="34" charset="0"/>
                <a:ea typeface="Source Sans Pro" pitchFamily="34" charset="-122"/>
                <a:cs typeface="Source Sans Pro" pitchFamily="34" charset="-120"/>
              </a:rPr>
              <a:t>Class D: Used for multicasting</a:t>
            </a:r>
            <a:endParaRPr lang="en-US" sz="1859" dirty="0"/>
          </a:p>
        </p:txBody>
      </p:sp>
      <p:sp>
        <p:nvSpPr>
          <p:cNvPr id="11" name="Text 7"/>
          <p:cNvSpPr/>
          <p:nvPr/>
        </p:nvSpPr>
        <p:spPr>
          <a:xfrm>
            <a:off x="1262896" y="4353892"/>
            <a:ext cx="12482274" cy="421810"/>
          </a:xfrm>
          <a:prstGeom prst="rect">
            <a:avLst/>
          </a:prstGeom>
          <a:noFill/>
          <a:ln/>
        </p:spPr>
        <p:txBody>
          <a:bodyPr wrap="none" rtlCol="0" anchor="t"/>
          <a:lstStyle/>
          <a:p>
            <a:pPr algn="l" marL="342900" indent="-342900">
              <a:lnSpc>
                <a:spcPts val="3346"/>
              </a:lnSpc>
              <a:buSzPct val="100000"/>
              <a:buChar char="•"/>
            </a:pPr>
            <a:r>
              <a:rPr lang="en-US" sz="1859" spc="-37" kern="0" dirty="0">
                <a:solidFill>
                  <a:srgbClr val="272525"/>
                </a:solidFill>
                <a:latin typeface="Source Sans Pro" pitchFamily="34" charset="0"/>
                <a:ea typeface="Source Sans Pro" pitchFamily="34" charset="-122"/>
                <a:cs typeface="Source Sans Pro" pitchFamily="34" charset="-120"/>
              </a:rPr>
              <a:t>Class E: Reserved for future use</a:t>
            </a:r>
            <a:endParaRPr lang="en-US" sz="1859" dirty="0"/>
          </a:p>
        </p:txBody>
      </p:sp>
      <p:sp>
        <p:nvSpPr>
          <p:cNvPr id="12" name="Text 8"/>
          <p:cNvSpPr/>
          <p:nvPr/>
        </p:nvSpPr>
        <p:spPr>
          <a:xfrm>
            <a:off x="885230" y="5127190"/>
            <a:ext cx="6095405" cy="761597"/>
          </a:xfrm>
          <a:prstGeom prst="rect">
            <a:avLst/>
          </a:prstGeom>
          <a:noFill/>
          <a:ln/>
        </p:spPr>
        <p:txBody>
          <a:bodyPr wrap="none" rtlCol="0" anchor="t"/>
          <a:lstStyle/>
          <a:p>
            <a:pPr indent="0" marL="0">
              <a:lnSpc>
                <a:spcPts val="6042"/>
              </a:lnSpc>
              <a:buNone/>
            </a:pPr>
            <a:r>
              <a:rPr lang="en-US" sz="4647" b="1" spc="-93" kern="0" dirty="0">
                <a:solidFill>
                  <a:srgbClr val="FF75D3"/>
                </a:solidFill>
                <a:latin typeface="adonis-web" pitchFamily="34" charset="0"/>
                <a:ea typeface="adonis-web" pitchFamily="34" charset="-122"/>
                <a:cs typeface="adonis-web" pitchFamily="34" charset="-120"/>
              </a:rPr>
              <a:t>IPv6 Addressing Scheme</a:t>
            </a:r>
            <a:endParaRPr lang="en-US" sz="4647" dirty="0"/>
          </a:p>
        </p:txBody>
      </p:sp>
      <p:sp>
        <p:nvSpPr>
          <p:cNvPr id="13" name="Text 9"/>
          <p:cNvSpPr/>
          <p:nvPr/>
        </p:nvSpPr>
        <p:spPr>
          <a:xfrm>
            <a:off x="885230" y="6240276"/>
            <a:ext cx="12859941" cy="843619"/>
          </a:xfrm>
          <a:prstGeom prst="rect">
            <a:avLst/>
          </a:prstGeom>
          <a:noFill/>
          <a:ln/>
        </p:spPr>
        <p:txBody>
          <a:bodyPr wrap="square" rtlCol="0" anchor="t"/>
          <a:lstStyle/>
          <a:p>
            <a:pPr indent="0" marL="0">
              <a:lnSpc>
                <a:spcPts val="3346"/>
              </a:lnSpc>
              <a:buNone/>
            </a:pPr>
            <a:r>
              <a:rPr lang="en-US" sz="1859" spc="-37" kern="0" dirty="0">
                <a:solidFill>
                  <a:srgbClr val="272525"/>
                </a:solidFill>
                <a:latin typeface="Source Sans Pro" pitchFamily="34" charset="0"/>
                <a:ea typeface="Source Sans Pro" pitchFamily="34" charset="-122"/>
                <a:cs typeface="Source Sans Pro" pitchFamily="34" charset="-120"/>
              </a:rPr>
              <a:t>IPv6 addresses are divided into three parts: the prefix, the subnet ID, and the interface ID. The prefix is used to identify the network, the subnet ID is used to identify subnets within the network, and the interface ID is used to identify the device.</a:t>
            </a:r>
            <a:endParaRPr lang="en-US" sz="1859"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169088"/>
          </a:xfrm>
          <a:prstGeom prst="rect">
            <a:avLst/>
          </a:prstGeom>
        </p:spPr>
      </p:pic>
      <p:sp>
        <p:nvSpPr>
          <p:cNvPr id="3" name="Shape 0"/>
          <p:cNvSpPr/>
          <p:nvPr/>
        </p:nvSpPr>
        <p:spPr>
          <a:xfrm>
            <a:off x="0" y="0"/>
            <a:ext cx="14630400" cy="8229600"/>
          </a:xfrm>
          <a:prstGeom prst="rect">
            <a:avLst/>
          </a:prstGeom>
          <a:solidFill>
            <a:srgbClr val="FFFFFF">
              <a:alpha val="75000"/>
            </a:srgbClr>
          </a:solidFill>
          <a:ln w="7620">
            <a:solidFill>
              <a:srgbClr val="FFFFFF">
                <a:alpha val="64000"/>
              </a:srgbClr>
            </a:solidFill>
            <a:prstDash val="solid"/>
          </a:ln>
        </p:spPr>
      </p:sp>
      <p:pic>
        <p:nvPicPr>
          <p:cNvPr id="4" name="Image 1" descr="preencoded.png">    </p:cNvPr>
          <p:cNvPicPr>
            <a:picLocks noChangeAspect="1"/>
          </p:cNvPicPr>
          <p:nvPr/>
        </p:nvPicPr>
        <p:blipFill>
          <a:blip r:embed="rId2"/>
          <a:stretch>
            <a:fillRect/>
          </a:stretch>
        </p:blipFill>
        <p:spPr>
          <a:xfrm>
            <a:off x="0" y="0"/>
            <a:ext cx="14630400" cy="8169088"/>
          </a:xfrm>
          <a:prstGeom prst="rect">
            <a:avLst/>
          </a:prstGeom>
        </p:spPr>
      </p:pic>
      <p:sp>
        <p:nvSpPr>
          <p:cNvPr id="5" name="Shape 1"/>
          <p:cNvSpPr/>
          <p:nvPr/>
        </p:nvSpPr>
        <p:spPr>
          <a:xfrm>
            <a:off x="0" y="0"/>
            <a:ext cx="14630400" cy="8169088"/>
          </a:xfrm>
          <a:prstGeom prst="rect">
            <a:avLst/>
          </a:prstGeom>
          <a:solidFill>
            <a:srgbClr val="FFFFFF">
              <a:alpha val="85000"/>
            </a:srgbClr>
          </a:solidFill>
          <a:ln/>
        </p:spPr>
      </p:sp>
      <p:sp>
        <p:nvSpPr>
          <p:cNvPr id="6" name="Text 2"/>
          <p:cNvSpPr/>
          <p:nvPr/>
        </p:nvSpPr>
        <p:spPr>
          <a:xfrm>
            <a:off x="885230" y="827309"/>
            <a:ext cx="4721662" cy="761597"/>
          </a:xfrm>
          <a:prstGeom prst="rect">
            <a:avLst/>
          </a:prstGeom>
          <a:noFill/>
          <a:ln/>
        </p:spPr>
        <p:txBody>
          <a:bodyPr wrap="none" rtlCol="0" anchor="t"/>
          <a:lstStyle/>
          <a:p>
            <a:pPr indent="0" marL="0">
              <a:lnSpc>
                <a:spcPts val="6042"/>
              </a:lnSpc>
              <a:buNone/>
            </a:pPr>
            <a:r>
              <a:rPr lang="en-US" sz="4647" b="1" spc="-93" kern="0" dirty="0">
                <a:solidFill>
                  <a:srgbClr val="FF75D3"/>
                </a:solidFill>
                <a:latin typeface="adonis-web" pitchFamily="34" charset="0"/>
                <a:ea typeface="adonis-web" pitchFamily="34" charset="-122"/>
                <a:cs typeface="adonis-web" pitchFamily="34" charset="-120"/>
              </a:rPr>
              <a:t>Reserved Ports</a:t>
            </a:r>
            <a:endParaRPr lang="en-US" sz="4647" dirty="0"/>
          </a:p>
        </p:txBody>
      </p:sp>
      <p:sp>
        <p:nvSpPr>
          <p:cNvPr id="7" name="Shape 3"/>
          <p:cNvSpPr/>
          <p:nvPr/>
        </p:nvSpPr>
        <p:spPr>
          <a:xfrm>
            <a:off x="885230" y="4851933"/>
            <a:ext cx="12859941" cy="46802"/>
          </a:xfrm>
          <a:prstGeom prst="rect">
            <a:avLst/>
          </a:prstGeom>
          <a:solidFill>
            <a:srgbClr val="D7A1F7"/>
          </a:solidFill>
          <a:ln/>
        </p:spPr>
      </p:sp>
      <p:sp>
        <p:nvSpPr>
          <p:cNvPr id="8" name="Shape 4"/>
          <p:cNvSpPr/>
          <p:nvPr/>
        </p:nvSpPr>
        <p:spPr>
          <a:xfrm>
            <a:off x="4017645" y="4851933"/>
            <a:ext cx="47149" cy="820218"/>
          </a:xfrm>
          <a:prstGeom prst="rect">
            <a:avLst/>
          </a:prstGeom>
          <a:solidFill>
            <a:srgbClr val="D7A1F7"/>
          </a:solidFill>
          <a:ln/>
        </p:spPr>
      </p:sp>
      <p:sp>
        <p:nvSpPr>
          <p:cNvPr id="9" name="Shape 5"/>
          <p:cNvSpPr/>
          <p:nvPr/>
        </p:nvSpPr>
        <p:spPr>
          <a:xfrm>
            <a:off x="3775710" y="4588375"/>
            <a:ext cx="531138" cy="527232"/>
          </a:xfrm>
          <a:prstGeom prst="roundRect">
            <a:avLst>
              <a:gd name="adj" fmla="val 10406"/>
            </a:avLst>
          </a:prstGeom>
          <a:solidFill>
            <a:srgbClr val="EBD0FB"/>
          </a:solidFill>
          <a:ln w="7620">
            <a:solidFill>
              <a:srgbClr val="D7A1F7"/>
            </a:solidFill>
            <a:prstDash val="solid"/>
          </a:ln>
        </p:spPr>
      </p:sp>
      <p:sp>
        <p:nvSpPr>
          <p:cNvPr id="10" name="Text 6"/>
          <p:cNvSpPr/>
          <p:nvPr/>
        </p:nvSpPr>
        <p:spPr>
          <a:xfrm>
            <a:off x="3945731" y="4623477"/>
            <a:ext cx="191095" cy="456911"/>
          </a:xfrm>
          <a:prstGeom prst="rect">
            <a:avLst/>
          </a:prstGeom>
          <a:noFill/>
          <a:ln/>
        </p:spPr>
        <p:txBody>
          <a:bodyPr wrap="none" rtlCol="0" anchor="t"/>
          <a:lstStyle/>
          <a:p>
            <a:pPr algn="ctr" indent="0" marL="0">
              <a:lnSpc>
                <a:spcPts val="3625"/>
              </a:lnSpc>
              <a:buNone/>
            </a:pPr>
            <a:r>
              <a:rPr lang="en-US" sz="2788" b="1" spc="-56" kern="0" dirty="0">
                <a:solidFill>
                  <a:srgbClr val="272525"/>
                </a:solidFill>
                <a:latin typeface="adonis-web" pitchFamily="34" charset="0"/>
                <a:ea typeface="adonis-web" pitchFamily="34" charset="-122"/>
                <a:cs typeface="adonis-web" pitchFamily="34" charset="-120"/>
              </a:rPr>
              <a:t>1</a:t>
            </a:r>
            <a:endParaRPr lang="en-US" sz="2788" dirty="0"/>
          </a:p>
        </p:txBody>
      </p:sp>
      <p:sp>
        <p:nvSpPr>
          <p:cNvPr id="11" name="Text 7"/>
          <p:cNvSpPr/>
          <p:nvPr/>
        </p:nvSpPr>
        <p:spPr>
          <a:xfrm>
            <a:off x="2860834" y="5906397"/>
            <a:ext cx="2360771" cy="380799"/>
          </a:xfrm>
          <a:prstGeom prst="rect">
            <a:avLst/>
          </a:prstGeom>
          <a:noFill/>
          <a:ln/>
        </p:spPr>
        <p:txBody>
          <a:bodyPr wrap="none" rtlCol="0" anchor="t"/>
          <a:lstStyle/>
          <a:p>
            <a:pPr algn="ctr" indent="0" marL="0">
              <a:lnSpc>
                <a:spcPts val="3021"/>
              </a:lnSpc>
              <a:buNone/>
            </a:pPr>
            <a:r>
              <a:rPr lang="en-US" sz="2324" b="1" spc="-46" kern="0" dirty="0">
                <a:solidFill>
                  <a:srgbClr val="272525"/>
                </a:solidFill>
                <a:latin typeface="adonis-web" pitchFamily="34" charset="0"/>
                <a:ea typeface="adonis-web" pitchFamily="34" charset="-122"/>
                <a:cs typeface="adonis-web" pitchFamily="34" charset="-120"/>
              </a:rPr>
              <a:t>Port Numbers</a:t>
            </a:r>
            <a:endParaRPr lang="en-US" sz="2324" dirty="0"/>
          </a:p>
        </p:txBody>
      </p:sp>
      <p:sp>
        <p:nvSpPr>
          <p:cNvPr id="12" name="Text 8"/>
          <p:cNvSpPr/>
          <p:nvPr/>
        </p:nvSpPr>
        <p:spPr>
          <a:xfrm>
            <a:off x="1121212" y="6498042"/>
            <a:ext cx="5840016" cy="843619"/>
          </a:xfrm>
          <a:prstGeom prst="rect">
            <a:avLst/>
          </a:prstGeom>
          <a:noFill/>
          <a:ln/>
        </p:spPr>
        <p:txBody>
          <a:bodyPr wrap="square" rtlCol="0" anchor="t"/>
          <a:lstStyle/>
          <a:p>
            <a:pPr algn="ctr" indent="0" marL="0">
              <a:lnSpc>
                <a:spcPts val="3346"/>
              </a:lnSpc>
              <a:buNone/>
            </a:pPr>
            <a:r>
              <a:rPr lang="en-US" sz="1859" spc="-37" kern="0" dirty="0">
                <a:solidFill>
                  <a:srgbClr val="272525"/>
                </a:solidFill>
                <a:latin typeface="Source Sans Pro" pitchFamily="34" charset="0"/>
                <a:ea typeface="Source Sans Pro" pitchFamily="34" charset="-122"/>
                <a:cs typeface="Source Sans Pro" pitchFamily="34" charset="-120"/>
              </a:rPr>
              <a:t>Port numbers are used to keep track of application-specific data. They are used by the Transport Layer of the OSI model.</a:t>
            </a:r>
            <a:endParaRPr lang="en-US" sz="1859" dirty="0"/>
          </a:p>
        </p:txBody>
      </p:sp>
      <p:sp>
        <p:nvSpPr>
          <p:cNvPr id="13" name="Shape 9"/>
          <p:cNvSpPr/>
          <p:nvPr/>
        </p:nvSpPr>
        <p:spPr>
          <a:xfrm>
            <a:off x="7291626" y="4031715"/>
            <a:ext cx="47149" cy="820218"/>
          </a:xfrm>
          <a:prstGeom prst="rect">
            <a:avLst/>
          </a:prstGeom>
          <a:solidFill>
            <a:srgbClr val="D7A1F7"/>
          </a:solidFill>
          <a:ln/>
        </p:spPr>
      </p:sp>
      <p:sp>
        <p:nvSpPr>
          <p:cNvPr id="14" name="Shape 10"/>
          <p:cNvSpPr/>
          <p:nvPr/>
        </p:nvSpPr>
        <p:spPr>
          <a:xfrm>
            <a:off x="7049691" y="4588375"/>
            <a:ext cx="531138" cy="527232"/>
          </a:xfrm>
          <a:prstGeom prst="roundRect">
            <a:avLst>
              <a:gd name="adj" fmla="val 10406"/>
            </a:avLst>
          </a:prstGeom>
          <a:solidFill>
            <a:srgbClr val="EBD0FB"/>
          </a:solidFill>
          <a:ln w="7620">
            <a:solidFill>
              <a:srgbClr val="D7A1F7"/>
            </a:solidFill>
            <a:prstDash val="solid"/>
          </a:ln>
        </p:spPr>
      </p:sp>
      <p:sp>
        <p:nvSpPr>
          <p:cNvPr id="15" name="Text 11"/>
          <p:cNvSpPr/>
          <p:nvPr/>
        </p:nvSpPr>
        <p:spPr>
          <a:xfrm>
            <a:off x="7219712" y="4623477"/>
            <a:ext cx="191095" cy="456911"/>
          </a:xfrm>
          <a:prstGeom prst="rect">
            <a:avLst/>
          </a:prstGeom>
          <a:noFill/>
          <a:ln/>
        </p:spPr>
        <p:txBody>
          <a:bodyPr wrap="none" rtlCol="0" anchor="t"/>
          <a:lstStyle/>
          <a:p>
            <a:pPr algn="ctr" indent="0" marL="0">
              <a:lnSpc>
                <a:spcPts val="3625"/>
              </a:lnSpc>
              <a:buNone/>
            </a:pPr>
            <a:r>
              <a:rPr lang="en-US" sz="2788" b="1" spc="-56" kern="0" dirty="0">
                <a:solidFill>
                  <a:srgbClr val="272525"/>
                </a:solidFill>
                <a:latin typeface="adonis-web" pitchFamily="34" charset="0"/>
                <a:ea typeface="adonis-web" pitchFamily="34" charset="-122"/>
                <a:cs typeface="adonis-web" pitchFamily="34" charset="-120"/>
              </a:rPr>
              <a:t>2</a:t>
            </a:r>
            <a:endParaRPr lang="en-US" sz="2788" dirty="0"/>
          </a:p>
        </p:txBody>
      </p:sp>
      <p:sp>
        <p:nvSpPr>
          <p:cNvPr id="16" name="Text 12"/>
          <p:cNvSpPr/>
          <p:nvPr/>
        </p:nvSpPr>
        <p:spPr>
          <a:xfrm>
            <a:off x="5709523" y="1940395"/>
            <a:ext cx="3211235" cy="380799"/>
          </a:xfrm>
          <a:prstGeom prst="rect">
            <a:avLst/>
          </a:prstGeom>
          <a:noFill/>
          <a:ln/>
        </p:spPr>
        <p:txBody>
          <a:bodyPr wrap="none" rtlCol="0" anchor="t"/>
          <a:lstStyle/>
          <a:p>
            <a:pPr algn="ctr" indent="0" marL="0">
              <a:lnSpc>
                <a:spcPts val="3021"/>
              </a:lnSpc>
              <a:buNone/>
            </a:pPr>
            <a:r>
              <a:rPr lang="en-US" sz="2324" b="1" spc="-46" kern="0" dirty="0">
                <a:solidFill>
                  <a:srgbClr val="272525"/>
                </a:solidFill>
                <a:latin typeface="adonis-web" pitchFamily="34" charset="0"/>
                <a:ea typeface="adonis-web" pitchFamily="34" charset="-122"/>
                <a:cs typeface="adonis-web" pitchFamily="34" charset="-120"/>
              </a:rPr>
              <a:t>Well-known vs Registered</a:t>
            </a:r>
            <a:endParaRPr lang="en-US" sz="2324" dirty="0"/>
          </a:p>
        </p:txBody>
      </p:sp>
      <p:sp>
        <p:nvSpPr>
          <p:cNvPr id="17" name="Text 13"/>
          <p:cNvSpPr/>
          <p:nvPr/>
        </p:nvSpPr>
        <p:spPr>
          <a:xfrm>
            <a:off x="4395192" y="2532039"/>
            <a:ext cx="5840016" cy="1265429"/>
          </a:xfrm>
          <a:prstGeom prst="rect">
            <a:avLst/>
          </a:prstGeom>
          <a:noFill/>
          <a:ln/>
        </p:spPr>
        <p:txBody>
          <a:bodyPr wrap="square" rtlCol="0" anchor="t"/>
          <a:lstStyle/>
          <a:p>
            <a:pPr algn="ctr" indent="0" marL="0">
              <a:lnSpc>
                <a:spcPts val="3346"/>
              </a:lnSpc>
              <a:buNone/>
            </a:pPr>
            <a:r>
              <a:rPr lang="en-US" sz="1859" spc="-37" kern="0" dirty="0">
                <a:solidFill>
                  <a:srgbClr val="272525"/>
                </a:solidFill>
                <a:latin typeface="Source Sans Pro" pitchFamily="34" charset="0"/>
                <a:ea typeface="Source Sans Pro" pitchFamily="34" charset="-122"/>
                <a:cs typeface="Source Sans Pro" pitchFamily="34" charset="-120"/>
              </a:rPr>
              <a:t>Well-known ports range from 0-1023 and are standardized for commonly used applications. Registered ports range from 1024-49151 and are for less commonly used applications.</a:t>
            </a:r>
            <a:endParaRPr lang="en-US" sz="1859" dirty="0"/>
          </a:p>
        </p:txBody>
      </p:sp>
      <p:sp>
        <p:nvSpPr>
          <p:cNvPr id="18" name="Shape 14"/>
          <p:cNvSpPr/>
          <p:nvPr/>
        </p:nvSpPr>
        <p:spPr>
          <a:xfrm>
            <a:off x="10565606" y="4851933"/>
            <a:ext cx="47149" cy="820218"/>
          </a:xfrm>
          <a:prstGeom prst="rect">
            <a:avLst/>
          </a:prstGeom>
          <a:solidFill>
            <a:srgbClr val="D7A1F7"/>
          </a:solidFill>
          <a:ln/>
        </p:spPr>
      </p:sp>
      <p:sp>
        <p:nvSpPr>
          <p:cNvPr id="19" name="Shape 15"/>
          <p:cNvSpPr/>
          <p:nvPr/>
        </p:nvSpPr>
        <p:spPr>
          <a:xfrm>
            <a:off x="10323671" y="4588375"/>
            <a:ext cx="531138" cy="527232"/>
          </a:xfrm>
          <a:prstGeom prst="roundRect">
            <a:avLst>
              <a:gd name="adj" fmla="val 10406"/>
            </a:avLst>
          </a:prstGeom>
          <a:solidFill>
            <a:srgbClr val="EBD0FB"/>
          </a:solidFill>
          <a:ln w="7620">
            <a:solidFill>
              <a:srgbClr val="D7A1F7"/>
            </a:solidFill>
            <a:prstDash val="solid"/>
          </a:ln>
        </p:spPr>
      </p:sp>
      <p:sp>
        <p:nvSpPr>
          <p:cNvPr id="20" name="Text 16"/>
          <p:cNvSpPr/>
          <p:nvPr/>
        </p:nvSpPr>
        <p:spPr>
          <a:xfrm>
            <a:off x="10493693" y="4623477"/>
            <a:ext cx="191095" cy="456911"/>
          </a:xfrm>
          <a:prstGeom prst="rect">
            <a:avLst/>
          </a:prstGeom>
          <a:noFill/>
          <a:ln/>
        </p:spPr>
        <p:txBody>
          <a:bodyPr wrap="none" rtlCol="0" anchor="t"/>
          <a:lstStyle/>
          <a:p>
            <a:pPr algn="ctr" indent="0" marL="0">
              <a:lnSpc>
                <a:spcPts val="3625"/>
              </a:lnSpc>
              <a:buNone/>
            </a:pPr>
            <a:r>
              <a:rPr lang="en-US" sz="2788" b="1" spc="-56" kern="0" dirty="0">
                <a:solidFill>
                  <a:srgbClr val="272525"/>
                </a:solidFill>
                <a:latin typeface="adonis-web" pitchFamily="34" charset="0"/>
                <a:ea typeface="adonis-web" pitchFamily="34" charset="-122"/>
                <a:cs typeface="adonis-web" pitchFamily="34" charset="-120"/>
              </a:rPr>
              <a:t>3</a:t>
            </a:r>
            <a:endParaRPr lang="en-US" sz="2788" dirty="0"/>
          </a:p>
        </p:txBody>
      </p:sp>
      <p:sp>
        <p:nvSpPr>
          <p:cNvPr id="21" name="Text 17"/>
          <p:cNvSpPr/>
          <p:nvPr/>
        </p:nvSpPr>
        <p:spPr>
          <a:xfrm>
            <a:off x="9408795" y="5906397"/>
            <a:ext cx="2360771" cy="380799"/>
          </a:xfrm>
          <a:prstGeom prst="rect">
            <a:avLst/>
          </a:prstGeom>
          <a:noFill/>
          <a:ln/>
        </p:spPr>
        <p:txBody>
          <a:bodyPr wrap="none" rtlCol="0" anchor="t"/>
          <a:lstStyle/>
          <a:p>
            <a:pPr algn="ctr" indent="0" marL="0">
              <a:lnSpc>
                <a:spcPts val="3021"/>
              </a:lnSpc>
              <a:buNone/>
            </a:pPr>
            <a:r>
              <a:rPr lang="en-US" sz="2324" b="1" spc="-46" kern="0" dirty="0">
                <a:solidFill>
                  <a:srgbClr val="272525"/>
                </a:solidFill>
                <a:latin typeface="adonis-web" pitchFamily="34" charset="0"/>
                <a:ea typeface="adonis-web" pitchFamily="34" charset="-122"/>
                <a:cs typeface="adonis-web" pitchFamily="34" charset="-120"/>
              </a:rPr>
              <a:t>Dynamic Ports</a:t>
            </a:r>
            <a:endParaRPr lang="en-US" sz="2324" dirty="0"/>
          </a:p>
        </p:txBody>
      </p:sp>
      <p:sp>
        <p:nvSpPr>
          <p:cNvPr id="22" name="Text 18"/>
          <p:cNvSpPr/>
          <p:nvPr/>
        </p:nvSpPr>
        <p:spPr>
          <a:xfrm>
            <a:off x="7669173" y="6498042"/>
            <a:ext cx="5840016" cy="843619"/>
          </a:xfrm>
          <a:prstGeom prst="rect">
            <a:avLst/>
          </a:prstGeom>
          <a:noFill/>
          <a:ln/>
        </p:spPr>
        <p:txBody>
          <a:bodyPr wrap="square" rtlCol="0" anchor="t"/>
          <a:lstStyle/>
          <a:p>
            <a:pPr algn="ctr" indent="0" marL="0">
              <a:lnSpc>
                <a:spcPts val="3346"/>
              </a:lnSpc>
              <a:buNone/>
            </a:pPr>
            <a:r>
              <a:rPr lang="en-US" sz="1859" spc="-37" kern="0" dirty="0">
                <a:solidFill>
                  <a:srgbClr val="272525"/>
                </a:solidFill>
                <a:latin typeface="Source Sans Pro" pitchFamily="34" charset="0"/>
                <a:ea typeface="Source Sans Pro" pitchFamily="34" charset="-122"/>
                <a:cs typeface="Source Sans Pro" pitchFamily="34" charset="-120"/>
              </a:rPr>
              <a:t>Dynamic ports range from 49152-65535 and are used for temporary connections and applications.</a:t>
            </a:r>
            <a:endParaRPr lang="en-US" sz="1859"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169088"/>
          </a:xfrm>
          <a:prstGeom prst="rect">
            <a:avLst/>
          </a:prstGeom>
        </p:spPr>
      </p:pic>
      <p:sp>
        <p:nvSpPr>
          <p:cNvPr id="3" name="Shape 0"/>
          <p:cNvSpPr/>
          <p:nvPr/>
        </p:nvSpPr>
        <p:spPr>
          <a:xfrm>
            <a:off x="0" y="0"/>
            <a:ext cx="14630400" cy="8229600"/>
          </a:xfrm>
          <a:prstGeom prst="rect">
            <a:avLst/>
          </a:prstGeom>
          <a:solidFill>
            <a:srgbClr val="FFFFFF">
              <a:alpha val="75000"/>
            </a:srgbClr>
          </a:solidFill>
          <a:ln w="7620">
            <a:solidFill>
              <a:srgbClr val="FFFFFF">
                <a:alpha val="64000"/>
              </a:srgbClr>
            </a:solidFill>
            <a:prstDash val="solid"/>
          </a:ln>
        </p:spPr>
      </p:sp>
      <p:pic>
        <p:nvPicPr>
          <p:cNvPr id="4" name="Image 1" descr="preencoded.png">    </p:cNvPr>
          <p:cNvPicPr>
            <a:picLocks noChangeAspect="1"/>
          </p:cNvPicPr>
          <p:nvPr/>
        </p:nvPicPr>
        <p:blipFill>
          <a:blip r:embed="rId2"/>
          <a:stretch>
            <a:fillRect/>
          </a:stretch>
        </p:blipFill>
        <p:spPr>
          <a:xfrm>
            <a:off x="0" y="0"/>
            <a:ext cx="14630400" cy="8169088"/>
          </a:xfrm>
          <a:prstGeom prst="rect">
            <a:avLst/>
          </a:prstGeom>
        </p:spPr>
      </p:pic>
      <p:sp>
        <p:nvSpPr>
          <p:cNvPr id="5" name="Shape 1"/>
          <p:cNvSpPr/>
          <p:nvPr/>
        </p:nvSpPr>
        <p:spPr>
          <a:xfrm>
            <a:off x="0" y="0"/>
            <a:ext cx="14630400" cy="8169088"/>
          </a:xfrm>
          <a:prstGeom prst="rect">
            <a:avLst/>
          </a:prstGeom>
          <a:solidFill>
            <a:srgbClr val="FFFFFF">
              <a:alpha val="85000"/>
            </a:srgbClr>
          </a:solidFill>
          <a:ln/>
        </p:spPr>
      </p:sp>
      <p:sp>
        <p:nvSpPr>
          <p:cNvPr id="6" name="Text 2"/>
          <p:cNvSpPr/>
          <p:nvPr/>
        </p:nvSpPr>
        <p:spPr>
          <a:xfrm>
            <a:off x="885230" y="1140623"/>
            <a:ext cx="8442127" cy="761597"/>
          </a:xfrm>
          <a:prstGeom prst="rect">
            <a:avLst/>
          </a:prstGeom>
          <a:noFill/>
          <a:ln/>
        </p:spPr>
        <p:txBody>
          <a:bodyPr wrap="none" rtlCol="0" anchor="t"/>
          <a:lstStyle/>
          <a:p>
            <a:pPr indent="0" marL="0">
              <a:lnSpc>
                <a:spcPts val="6042"/>
              </a:lnSpc>
              <a:buNone/>
            </a:pPr>
            <a:r>
              <a:rPr lang="en-US" sz="4647" b="1" spc="-93" kern="0" dirty="0">
                <a:solidFill>
                  <a:srgbClr val="FF75D3"/>
                </a:solidFill>
                <a:latin typeface="adonis-web" pitchFamily="34" charset="0"/>
                <a:ea typeface="adonis-web" pitchFamily="34" charset="-122"/>
                <a:cs typeface="adonis-web" pitchFamily="34" charset="-120"/>
              </a:rPr>
              <a:t>Applications Using Reserved Ports</a:t>
            </a:r>
            <a:endParaRPr lang="en-US" sz="4647" dirty="0"/>
          </a:p>
        </p:txBody>
      </p:sp>
      <p:pic>
        <p:nvPicPr>
          <p:cNvPr id="7" name="Image 2" descr="preencoded.png">    </p:cNvPr>
          <p:cNvPicPr>
            <a:picLocks noChangeAspect="1"/>
          </p:cNvPicPr>
          <p:nvPr/>
        </p:nvPicPr>
        <p:blipFill>
          <a:blip r:embed="rId3"/>
          <a:stretch>
            <a:fillRect/>
          </a:stretch>
        </p:blipFill>
        <p:spPr>
          <a:xfrm>
            <a:off x="1415296" y="2253709"/>
            <a:ext cx="3069074" cy="3046507"/>
          </a:xfrm>
          <a:prstGeom prst="rect">
            <a:avLst/>
          </a:prstGeom>
        </p:spPr>
      </p:pic>
      <p:sp>
        <p:nvSpPr>
          <p:cNvPr id="8" name="Text 3"/>
          <p:cNvSpPr/>
          <p:nvPr/>
        </p:nvSpPr>
        <p:spPr>
          <a:xfrm>
            <a:off x="1769507" y="5593084"/>
            <a:ext cx="2360771" cy="380799"/>
          </a:xfrm>
          <a:prstGeom prst="rect">
            <a:avLst/>
          </a:prstGeom>
          <a:noFill/>
          <a:ln/>
        </p:spPr>
        <p:txBody>
          <a:bodyPr wrap="none" rtlCol="0" anchor="t"/>
          <a:lstStyle/>
          <a:p>
            <a:pPr algn="ctr" indent="0" marL="0">
              <a:lnSpc>
                <a:spcPts val="3021"/>
              </a:lnSpc>
              <a:buNone/>
            </a:pPr>
            <a:r>
              <a:rPr lang="en-US" sz="2324" b="1" spc="-46" kern="0" dirty="0">
                <a:solidFill>
                  <a:srgbClr val="FF75D3"/>
                </a:solidFill>
                <a:latin typeface="adonis-web" pitchFamily="34" charset="0"/>
                <a:ea typeface="adonis-web" pitchFamily="34" charset="-122"/>
                <a:cs typeface="adonis-web" pitchFamily="34" charset="-120"/>
              </a:rPr>
              <a:t>Skype</a:t>
            </a:r>
            <a:endParaRPr lang="en-US" sz="2324" dirty="0"/>
          </a:p>
        </p:txBody>
      </p:sp>
      <p:sp>
        <p:nvSpPr>
          <p:cNvPr id="9" name="Text 4"/>
          <p:cNvSpPr/>
          <p:nvPr/>
        </p:nvSpPr>
        <p:spPr>
          <a:xfrm>
            <a:off x="885230" y="6184728"/>
            <a:ext cx="4129326" cy="843619"/>
          </a:xfrm>
          <a:prstGeom prst="rect">
            <a:avLst/>
          </a:prstGeom>
          <a:noFill/>
          <a:ln/>
        </p:spPr>
        <p:txBody>
          <a:bodyPr wrap="square" rtlCol="0" anchor="t"/>
          <a:lstStyle/>
          <a:p>
            <a:pPr algn="ctr" indent="0" marL="0">
              <a:lnSpc>
                <a:spcPts val="3346"/>
              </a:lnSpc>
              <a:buNone/>
            </a:pPr>
            <a:r>
              <a:rPr lang="en-US" sz="1859" spc="-37" kern="0" dirty="0">
                <a:solidFill>
                  <a:srgbClr val="272525"/>
                </a:solidFill>
                <a:latin typeface="Source Sans Pro" pitchFamily="34" charset="0"/>
                <a:ea typeface="Source Sans Pro" pitchFamily="34" charset="-122"/>
                <a:cs typeface="Source Sans Pro" pitchFamily="34" charset="-120"/>
              </a:rPr>
              <a:t>Skype uses port 80 (HTTP) and port 443 (HTTPS) for communication.</a:t>
            </a:r>
            <a:endParaRPr lang="en-US" sz="1859" dirty="0"/>
          </a:p>
        </p:txBody>
      </p:sp>
      <p:pic>
        <p:nvPicPr>
          <p:cNvPr id="10" name="Image 3" descr="preencoded.png">    </p:cNvPr>
          <p:cNvPicPr>
            <a:picLocks noChangeAspect="1"/>
          </p:cNvPicPr>
          <p:nvPr/>
        </p:nvPicPr>
        <p:blipFill>
          <a:blip r:embed="rId4"/>
          <a:stretch>
            <a:fillRect/>
          </a:stretch>
        </p:blipFill>
        <p:spPr>
          <a:xfrm>
            <a:off x="5780603" y="2253709"/>
            <a:ext cx="3069074" cy="3046507"/>
          </a:xfrm>
          <a:prstGeom prst="rect">
            <a:avLst/>
          </a:prstGeom>
        </p:spPr>
      </p:pic>
      <p:sp>
        <p:nvSpPr>
          <p:cNvPr id="11" name="Text 5"/>
          <p:cNvSpPr/>
          <p:nvPr/>
        </p:nvSpPr>
        <p:spPr>
          <a:xfrm>
            <a:off x="6134814" y="5593084"/>
            <a:ext cx="2360771" cy="380799"/>
          </a:xfrm>
          <a:prstGeom prst="rect">
            <a:avLst/>
          </a:prstGeom>
          <a:noFill/>
          <a:ln/>
        </p:spPr>
        <p:txBody>
          <a:bodyPr wrap="none" rtlCol="0" anchor="t"/>
          <a:lstStyle/>
          <a:p>
            <a:pPr algn="ctr" indent="0" marL="0">
              <a:lnSpc>
                <a:spcPts val="3021"/>
              </a:lnSpc>
              <a:buNone/>
            </a:pPr>
            <a:r>
              <a:rPr lang="en-US" sz="2324" b="1" spc="-46" kern="0" dirty="0">
                <a:solidFill>
                  <a:srgbClr val="FF75D3"/>
                </a:solidFill>
                <a:latin typeface="adonis-web" pitchFamily="34" charset="0"/>
                <a:ea typeface="adonis-web" pitchFamily="34" charset="-122"/>
                <a:cs typeface="adonis-web" pitchFamily="34" charset="-120"/>
              </a:rPr>
              <a:t>FTP</a:t>
            </a:r>
            <a:endParaRPr lang="en-US" sz="2324" dirty="0"/>
          </a:p>
        </p:txBody>
      </p:sp>
      <p:sp>
        <p:nvSpPr>
          <p:cNvPr id="12" name="Text 6"/>
          <p:cNvSpPr/>
          <p:nvPr/>
        </p:nvSpPr>
        <p:spPr>
          <a:xfrm>
            <a:off x="5250537" y="6184728"/>
            <a:ext cx="4129326" cy="843619"/>
          </a:xfrm>
          <a:prstGeom prst="rect">
            <a:avLst/>
          </a:prstGeom>
          <a:noFill/>
          <a:ln/>
        </p:spPr>
        <p:txBody>
          <a:bodyPr wrap="square" rtlCol="0" anchor="t"/>
          <a:lstStyle/>
          <a:p>
            <a:pPr algn="ctr" indent="0" marL="0">
              <a:lnSpc>
                <a:spcPts val="3346"/>
              </a:lnSpc>
              <a:buNone/>
            </a:pPr>
            <a:r>
              <a:rPr lang="en-US" sz="1859" spc="-37" kern="0" dirty="0">
                <a:solidFill>
                  <a:srgbClr val="272525"/>
                </a:solidFill>
                <a:latin typeface="Source Sans Pro" pitchFamily="34" charset="0"/>
                <a:ea typeface="Source Sans Pro" pitchFamily="34" charset="-122"/>
                <a:cs typeface="Source Sans Pro" pitchFamily="34" charset="-120"/>
              </a:rPr>
              <a:t>FTP uses port 21 for control and port 20 for data transfer.</a:t>
            </a:r>
            <a:endParaRPr lang="en-US" sz="1859" dirty="0"/>
          </a:p>
        </p:txBody>
      </p:sp>
      <p:pic>
        <p:nvPicPr>
          <p:cNvPr id="13" name="Image 4" descr="preencoded.png">    </p:cNvPr>
          <p:cNvPicPr>
            <a:picLocks noChangeAspect="1"/>
          </p:cNvPicPr>
          <p:nvPr/>
        </p:nvPicPr>
        <p:blipFill>
          <a:blip r:embed="rId5"/>
          <a:stretch>
            <a:fillRect/>
          </a:stretch>
        </p:blipFill>
        <p:spPr>
          <a:xfrm>
            <a:off x="10145911" y="2253709"/>
            <a:ext cx="3069074" cy="3046507"/>
          </a:xfrm>
          <a:prstGeom prst="rect">
            <a:avLst/>
          </a:prstGeom>
        </p:spPr>
      </p:pic>
      <p:sp>
        <p:nvSpPr>
          <p:cNvPr id="14" name="Text 7"/>
          <p:cNvSpPr/>
          <p:nvPr/>
        </p:nvSpPr>
        <p:spPr>
          <a:xfrm>
            <a:off x="10500122" y="5593084"/>
            <a:ext cx="2360771" cy="380799"/>
          </a:xfrm>
          <a:prstGeom prst="rect">
            <a:avLst/>
          </a:prstGeom>
          <a:noFill/>
          <a:ln/>
        </p:spPr>
        <p:txBody>
          <a:bodyPr wrap="none" rtlCol="0" anchor="t"/>
          <a:lstStyle/>
          <a:p>
            <a:pPr algn="ctr" indent="0" marL="0">
              <a:lnSpc>
                <a:spcPts val="3021"/>
              </a:lnSpc>
              <a:buNone/>
            </a:pPr>
            <a:r>
              <a:rPr lang="en-US" sz="2324" b="1" spc="-46" kern="0" dirty="0">
                <a:solidFill>
                  <a:srgbClr val="FF75D3"/>
                </a:solidFill>
                <a:latin typeface="adonis-web" pitchFamily="34" charset="0"/>
                <a:ea typeface="adonis-web" pitchFamily="34" charset="-122"/>
                <a:cs typeface="adonis-web" pitchFamily="34" charset="-120"/>
              </a:rPr>
              <a:t>SSH</a:t>
            </a:r>
            <a:endParaRPr lang="en-US" sz="2324" dirty="0"/>
          </a:p>
        </p:txBody>
      </p:sp>
      <p:sp>
        <p:nvSpPr>
          <p:cNvPr id="15" name="Text 8"/>
          <p:cNvSpPr/>
          <p:nvPr/>
        </p:nvSpPr>
        <p:spPr>
          <a:xfrm>
            <a:off x="9615845" y="6184728"/>
            <a:ext cx="4129326" cy="421810"/>
          </a:xfrm>
          <a:prstGeom prst="rect">
            <a:avLst/>
          </a:prstGeom>
          <a:noFill/>
          <a:ln/>
        </p:spPr>
        <p:txBody>
          <a:bodyPr wrap="none" rtlCol="0" anchor="t"/>
          <a:lstStyle/>
          <a:p>
            <a:pPr algn="ctr" indent="0" marL="0">
              <a:lnSpc>
                <a:spcPts val="3346"/>
              </a:lnSpc>
              <a:buNone/>
            </a:pPr>
            <a:r>
              <a:rPr lang="en-US" sz="1859" spc="-37" kern="0" dirty="0">
                <a:solidFill>
                  <a:srgbClr val="272525"/>
                </a:solidFill>
                <a:latin typeface="Source Sans Pro" pitchFamily="34" charset="0"/>
                <a:ea typeface="Source Sans Pro" pitchFamily="34" charset="-122"/>
                <a:cs typeface="Source Sans Pro" pitchFamily="34" charset="-120"/>
              </a:rPr>
              <a:t>SSH uses port 22 for secure remote access.</a:t>
            </a:r>
            <a:endParaRPr lang="en-US" sz="1859"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169088"/>
          </a:xfrm>
          <a:prstGeom prst="rect">
            <a:avLst/>
          </a:prstGeom>
        </p:spPr>
      </p:pic>
      <p:sp>
        <p:nvSpPr>
          <p:cNvPr id="3" name="Shape 0"/>
          <p:cNvSpPr/>
          <p:nvPr/>
        </p:nvSpPr>
        <p:spPr>
          <a:xfrm>
            <a:off x="0" y="0"/>
            <a:ext cx="14630400" cy="8229600"/>
          </a:xfrm>
          <a:prstGeom prst="rect">
            <a:avLst/>
          </a:prstGeom>
          <a:solidFill>
            <a:srgbClr val="FFFFFF">
              <a:alpha val="75000"/>
            </a:srgbClr>
          </a:solidFill>
          <a:ln w="7620">
            <a:solidFill>
              <a:srgbClr val="FFFFFF">
                <a:alpha val="64000"/>
              </a:srgbClr>
            </a:solidFill>
            <a:prstDash val="solid"/>
          </a:ln>
        </p:spPr>
      </p:sp>
      <p:pic>
        <p:nvPicPr>
          <p:cNvPr id="4" name="Image 1" descr="preencoded.png">    </p:cNvPr>
          <p:cNvPicPr>
            <a:picLocks noChangeAspect="1"/>
          </p:cNvPicPr>
          <p:nvPr/>
        </p:nvPicPr>
        <p:blipFill>
          <a:blip r:embed="rId2"/>
          <a:stretch>
            <a:fillRect/>
          </a:stretch>
        </p:blipFill>
        <p:spPr>
          <a:xfrm>
            <a:off x="0" y="0"/>
            <a:ext cx="14630400" cy="8169088"/>
          </a:xfrm>
          <a:prstGeom prst="rect">
            <a:avLst/>
          </a:prstGeom>
        </p:spPr>
      </p:pic>
      <p:sp>
        <p:nvSpPr>
          <p:cNvPr id="5" name="Shape 1"/>
          <p:cNvSpPr/>
          <p:nvPr/>
        </p:nvSpPr>
        <p:spPr>
          <a:xfrm>
            <a:off x="0" y="0"/>
            <a:ext cx="14630400" cy="8169088"/>
          </a:xfrm>
          <a:prstGeom prst="rect">
            <a:avLst/>
          </a:prstGeom>
          <a:solidFill>
            <a:srgbClr val="FFFFFF">
              <a:alpha val="85000"/>
            </a:srgbClr>
          </a:solidFill>
          <a:ln/>
        </p:spPr>
      </p:sp>
      <p:sp>
        <p:nvSpPr>
          <p:cNvPr id="6" name="Text 2"/>
          <p:cNvSpPr/>
          <p:nvPr/>
        </p:nvSpPr>
        <p:spPr>
          <a:xfrm>
            <a:off x="885230" y="1199244"/>
            <a:ext cx="8442127" cy="761597"/>
          </a:xfrm>
          <a:prstGeom prst="rect">
            <a:avLst/>
          </a:prstGeom>
          <a:noFill/>
          <a:ln/>
        </p:spPr>
        <p:txBody>
          <a:bodyPr wrap="none" rtlCol="0" anchor="t"/>
          <a:lstStyle/>
          <a:p>
            <a:pPr indent="0" marL="0">
              <a:lnSpc>
                <a:spcPts val="6042"/>
              </a:lnSpc>
              <a:buNone/>
            </a:pPr>
            <a:r>
              <a:rPr lang="en-US" sz="4647" b="1" spc="-93" kern="0" dirty="0">
                <a:solidFill>
                  <a:srgbClr val="FF75D3"/>
                </a:solidFill>
                <a:latin typeface="adonis-web" pitchFamily="34" charset="0"/>
                <a:ea typeface="adonis-web" pitchFamily="34" charset="-122"/>
                <a:cs typeface="adonis-web" pitchFamily="34" charset="-120"/>
              </a:rPr>
              <a:t>Applications Using Reserved Ports</a:t>
            </a:r>
            <a:endParaRPr lang="en-US" sz="4647" dirty="0"/>
          </a:p>
        </p:txBody>
      </p:sp>
      <p:pic>
        <p:nvPicPr>
          <p:cNvPr id="7" name="Image 2" descr="preencoded.png">    </p:cNvPr>
          <p:cNvPicPr>
            <a:picLocks noChangeAspect="1"/>
          </p:cNvPicPr>
          <p:nvPr/>
        </p:nvPicPr>
        <p:blipFill>
          <a:blip r:embed="rId3"/>
          <a:stretch>
            <a:fillRect/>
          </a:stretch>
        </p:blipFill>
        <p:spPr>
          <a:xfrm>
            <a:off x="1474351" y="2312329"/>
            <a:ext cx="2951083" cy="2929384"/>
          </a:xfrm>
          <a:prstGeom prst="rect">
            <a:avLst/>
          </a:prstGeom>
        </p:spPr>
      </p:pic>
      <p:sp>
        <p:nvSpPr>
          <p:cNvPr id="8" name="Text 3"/>
          <p:cNvSpPr/>
          <p:nvPr/>
        </p:nvSpPr>
        <p:spPr>
          <a:xfrm>
            <a:off x="1769507" y="5534581"/>
            <a:ext cx="2360771" cy="380799"/>
          </a:xfrm>
          <a:prstGeom prst="rect">
            <a:avLst/>
          </a:prstGeom>
          <a:noFill/>
          <a:ln/>
        </p:spPr>
        <p:txBody>
          <a:bodyPr wrap="none" rtlCol="0" anchor="t"/>
          <a:lstStyle/>
          <a:p>
            <a:pPr algn="ctr" indent="0" marL="0">
              <a:lnSpc>
                <a:spcPts val="3021"/>
              </a:lnSpc>
              <a:buNone/>
            </a:pPr>
            <a:r>
              <a:rPr lang="en-US" sz="2324" b="1" spc="-46" kern="0" dirty="0">
                <a:solidFill>
                  <a:srgbClr val="FF75D3"/>
                </a:solidFill>
                <a:latin typeface="adonis-web" pitchFamily="34" charset="0"/>
                <a:ea typeface="adonis-web" pitchFamily="34" charset="-122"/>
                <a:cs typeface="adonis-web" pitchFamily="34" charset="-120"/>
              </a:rPr>
              <a:t>SMTP</a:t>
            </a:r>
            <a:endParaRPr lang="en-US" sz="2324" dirty="0"/>
          </a:p>
        </p:txBody>
      </p:sp>
      <p:sp>
        <p:nvSpPr>
          <p:cNvPr id="9" name="Text 4"/>
          <p:cNvSpPr/>
          <p:nvPr/>
        </p:nvSpPr>
        <p:spPr>
          <a:xfrm>
            <a:off x="885230" y="6126225"/>
            <a:ext cx="4129326" cy="421810"/>
          </a:xfrm>
          <a:prstGeom prst="rect">
            <a:avLst/>
          </a:prstGeom>
          <a:noFill/>
          <a:ln/>
        </p:spPr>
        <p:txBody>
          <a:bodyPr wrap="none" rtlCol="0" anchor="t"/>
          <a:lstStyle/>
          <a:p>
            <a:pPr algn="ctr" indent="0" marL="0">
              <a:lnSpc>
                <a:spcPts val="3346"/>
              </a:lnSpc>
              <a:buNone/>
            </a:pPr>
            <a:r>
              <a:rPr lang="en-US" sz="1859" spc="-37" kern="0" dirty="0">
                <a:solidFill>
                  <a:srgbClr val="272525"/>
                </a:solidFill>
                <a:latin typeface="Source Sans Pro" pitchFamily="34" charset="0"/>
                <a:ea typeface="Source Sans Pro" pitchFamily="34" charset="-122"/>
                <a:cs typeface="Source Sans Pro" pitchFamily="34" charset="-120"/>
              </a:rPr>
              <a:t>SMTP uses port 25 for email transmission.</a:t>
            </a:r>
            <a:endParaRPr lang="en-US" sz="1859" dirty="0"/>
          </a:p>
        </p:txBody>
      </p:sp>
      <p:pic>
        <p:nvPicPr>
          <p:cNvPr id="10" name="Image 3" descr="preencoded.png">    </p:cNvPr>
          <p:cNvPicPr>
            <a:picLocks noChangeAspect="1"/>
          </p:cNvPicPr>
          <p:nvPr/>
        </p:nvPicPr>
        <p:blipFill>
          <a:blip r:embed="rId4"/>
          <a:stretch>
            <a:fillRect/>
          </a:stretch>
        </p:blipFill>
        <p:spPr>
          <a:xfrm>
            <a:off x="5839658" y="2312329"/>
            <a:ext cx="2951083" cy="2929384"/>
          </a:xfrm>
          <a:prstGeom prst="rect">
            <a:avLst/>
          </a:prstGeom>
        </p:spPr>
      </p:pic>
      <p:sp>
        <p:nvSpPr>
          <p:cNvPr id="11" name="Text 5"/>
          <p:cNvSpPr/>
          <p:nvPr/>
        </p:nvSpPr>
        <p:spPr>
          <a:xfrm>
            <a:off x="6134814" y="5534581"/>
            <a:ext cx="2360771" cy="380799"/>
          </a:xfrm>
          <a:prstGeom prst="rect">
            <a:avLst/>
          </a:prstGeom>
          <a:noFill/>
          <a:ln/>
        </p:spPr>
        <p:txBody>
          <a:bodyPr wrap="none" rtlCol="0" anchor="t"/>
          <a:lstStyle/>
          <a:p>
            <a:pPr algn="ctr" indent="0" marL="0">
              <a:lnSpc>
                <a:spcPts val="3021"/>
              </a:lnSpc>
              <a:buNone/>
            </a:pPr>
            <a:r>
              <a:rPr lang="en-US" sz="2324" b="1" spc="-46" kern="0" dirty="0">
                <a:solidFill>
                  <a:srgbClr val="FF75D3"/>
                </a:solidFill>
                <a:latin typeface="adonis-web" pitchFamily="34" charset="0"/>
                <a:ea typeface="adonis-web" pitchFamily="34" charset="-122"/>
                <a:cs typeface="adonis-web" pitchFamily="34" charset="-120"/>
              </a:rPr>
              <a:t>DNS</a:t>
            </a:r>
            <a:endParaRPr lang="en-US" sz="2324" dirty="0"/>
          </a:p>
        </p:txBody>
      </p:sp>
      <p:sp>
        <p:nvSpPr>
          <p:cNvPr id="12" name="Text 6"/>
          <p:cNvSpPr/>
          <p:nvPr/>
        </p:nvSpPr>
        <p:spPr>
          <a:xfrm>
            <a:off x="5250537" y="6126225"/>
            <a:ext cx="4129326" cy="421810"/>
          </a:xfrm>
          <a:prstGeom prst="rect">
            <a:avLst/>
          </a:prstGeom>
          <a:noFill/>
          <a:ln/>
        </p:spPr>
        <p:txBody>
          <a:bodyPr wrap="none" rtlCol="0" anchor="t"/>
          <a:lstStyle/>
          <a:p>
            <a:pPr algn="ctr" indent="0" marL="0">
              <a:lnSpc>
                <a:spcPts val="3346"/>
              </a:lnSpc>
              <a:buNone/>
            </a:pPr>
            <a:r>
              <a:rPr lang="en-US" sz="1859" spc="-37" kern="0" dirty="0">
                <a:solidFill>
                  <a:srgbClr val="272525"/>
                </a:solidFill>
                <a:latin typeface="Source Sans Pro" pitchFamily="34" charset="0"/>
                <a:ea typeface="Source Sans Pro" pitchFamily="34" charset="-122"/>
                <a:cs typeface="Source Sans Pro" pitchFamily="34" charset="-120"/>
              </a:rPr>
              <a:t>DNS uses port 53 for name resolution.</a:t>
            </a:r>
            <a:endParaRPr lang="en-US" sz="1859" dirty="0"/>
          </a:p>
        </p:txBody>
      </p:sp>
      <p:pic>
        <p:nvPicPr>
          <p:cNvPr id="13" name="Image 4" descr="preencoded.png">    </p:cNvPr>
          <p:cNvPicPr>
            <a:picLocks noChangeAspect="1"/>
          </p:cNvPicPr>
          <p:nvPr/>
        </p:nvPicPr>
        <p:blipFill>
          <a:blip r:embed="rId5"/>
          <a:stretch>
            <a:fillRect/>
          </a:stretch>
        </p:blipFill>
        <p:spPr>
          <a:xfrm>
            <a:off x="10204966" y="2312329"/>
            <a:ext cx="2951083" cy="2929384"/>
          </a:xfrm>
          <a:prstGeom prst="rect">
            <a:avLst/>
          </a:prstGeom>
        </p:spPr>
      </p:pic>
      <p:sp>
        <p:nvSpPr>
          <p:cNvPr id="14" name="Text 7"/>
          <p:cNvSpPr/>
          <p:nvPr/>
        </p:nvSpPr>
        <p:spPr>
          <a:xfrm>
            <a:off x="10500122" y="5534581"/>
            <a:ext cx="2360771" cy="380799"/>
          </a:xfrm>
          <a:prstGeom prst="rect">
            <a:avLst/>
          </a:prstGeom>
          <a:noFill/>
          <a:ln/>
        </p:spPr>
        <p:txBody>
          <a:bodyPr wrap="none" rtlCol="0" anchor="t"/>
          <a:lstStyle/>
          <a:p>
            <a:pPr algn="ctr" indent="0" marL="0">
              <a:lnSpc>
                <a:spcPts val="3021"/>
              </a:lnSpc>
              <a:buNone/>
            </a:pPr>
            <a:r>
              <a:rPr lang="en-US" sz="2324" b="1" spc="-46" kern="0" dirty="0">
                <a:solidFill>
                  <a:srgbClr val="FF75D3"/>
                </a:solidFill>
                <a:latin typeface="adonis-web" pitchFamily="34" charset="0"/>
                <a:ea typeface="adonis-web" pitchFamily="34" charset="-122"/>
                <a:cs typeface="adonis-web" pitchFamily="34" charset="-120"/>
              </a:rPr>
              <a:t>MySQL</a:t>
            </a:r>
            <a:endParaRPr lang="en-US" sz="2324" dirty="0"/>
          </a:p>
        </p:txBody>
      </p:sp>
      <p:sp>
        <p:nvSpPr>
          <p:cNvPr id="15" name="Text 8"/>
          <p:cNvSpPr/>
          <p:nvPr/>
        </p:nvSpPr>
        <p:spPr>
          <a:xfrm>
            <a:off x="9615845" y="6126225"/>
            <a:ext cx="4129326" cy="843619"/>
          </a:xfrm>
          <a:prstGeom prst="rect">
            <a:avLst/>
          </a:prstGeom>
          <a:noFill/>
          <a:ln/>
        </p:spPr>
        <p:txBody>
          <a:bodyPr wrap="square" rtlCol="0" anchor="t"/>
          <a:lstStyle/>
          <a:p>
            <a:pPr algn="ctr" indent="0" marL="0">
              <a:lnSpc>
                <a:spcPts val="3346"/>
              </a:lnSpc>
              <a:buNone/>
            </a:pPr>
            <a:r>
              <a:rPr lang="en-US" sz="1859" spc="-37" kern="0" dirty="0">
                <a:solidFill>
                  <a:srgbClr val="272525"/>
                </a:solidFill>
                <a:latin typeface="Source Sans Pro" pitchFamily="34" charset="0"/>
                <a:ea typeface="Source Sans Pro" pitchFamily="34" charset="-122"/>
                <a:cs typeface="Source Sans Pro" pitchFamily="34" charset="-120"/>
              </a:rPr>
              <a:t>MySQL uses port 3306 for database management.</a:t>
            </a:r>
            <a:endParaRPr lang="en-US" sz="1859"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169088"/>
          </a:xfrm>
          <a:prstGeom prst="rect">
            <a:avLst/>
          </a:prstGeom>
        </p:spPr>
      </p:pic>
      <p:sp>
        <p:nvSpPr>
          <p:cNvPr id="3" name="Shape 0"/>
          <p:cNvSpPr/>
          <p:nvPr/>
        </p:nvSpPr>
        <p:spPr>
          <a:xfrm>
            <a:off x="0" y="0"/>
            <a:ext cx="14630400" cy="8229600"/>
          </a:xfrm>
          <a:prstGeom prst="rect">
            <a:avLst/>
          </a:prstGeom>
          <a:solidFill>
            <a:srgbClr val="FFFFFF">
              <a:alpha val="75000"/>
            </a:srgbClr>
          </a:solidFill>
          <a:ln w="7620">
            <a:solidFill>
              <a:srgbClr val="FFFFFF">
                <a:alpha val="64000"/>
              </a:srgbClr>
            </a:solidFill>
            <a:prstDash val="solid"/>
          </a:ln>
        </p:spPr>
      </p:sp>
      <p:pic>
        <p:nvPicPr>
          <p:cNvPr id="4" name="Image 1" descr="preencoded.png">    </p:cNvPr>
          <p:cNvPicPr>
            <a:picLocks noChangeAspect="1"/>
          </p:cNvPicPr>
          <p:nvPr/>
        </p:nvPicPr>
        <p:blipFill>
          <a:blip r:embed="rId2"/>
          <a:stretch>
            <a:fillRect/>
          </a:stretch>
        </p:blipFill>
        <p:spPr>
          <a:xfrm>
            <a:off x="0" y="0"/>
            <a:ext cx="14630400" cy="8169088"/>
          </a:xfrm>
          <a:prstGeom prst="rect">
            <a:avLst/>
          </a:prstGeom>
        </p:spPr>
      </p:pic>
      <p:sp>
        <p:nvSpPr>
          <p:cNvPr id="5" name="Shape 1"/>
          <p:cNvSpPr/>
          <p:nvPr/>
        </p:nvSpPr>
        <p:spPr>
          <a:xfrm>
            <a:off x="0" y="0"/>
            <a:ext cx="14630400" cy="8169088"/>
          </a:xfrm>
          <a:prstGeom prst="rect">
            <a:avLst/>
          </a:prstGeom>
          <a:solidFill>
            <a:srgbClr val="FFFFFF">
              <a:alpha val="85000"/>
            </a:srgbClr>
          </a:solidFill>
          <a:ln/>
        </p:spPr>
      </p:sp>
      <p:sp>
        <p:nvSpPr>
          <p:cNvPr id="6" name="Text 2"/>
          <p:cNvSpPr/>
          <p:nvPr/>
        </p:nvSpPr>
        <p:spPr>
          <a:xfrm>
            <a:off x="885230" y="1840763"/>
            <a:ext cx="4721662" cy="761597"/>
          </a:xfrm>
          <a:prstGeom prst="rect">
            <a:avLst/>
          </a:prstGeom>
          <a:noFill/>
          <a:ln/>
        </p:spPr>
        <p:txBody>
          <a:bodyPr wrap="none" rtlCol="0" anchor="t"/>
          <a:lstStyle/>
          <a:p>
            <a:pPr indent="0" marL="0">
              <a:lnSpc>
                <a:spcPts val="6042"/>
              </a:lnSpc>
              <a:buNone/>
            </a:pPr>
            <a:r>
              <a:rPr lang="en-US" sz="4647" b="1" spc="-93" kern="0" dirty="0">
                <a:solidFill>
                  <a:srgbClr val="FF75D3"/>
                </a:solidFill>
                <a:latin typeface="adonis-web" pitchFamily="34" charset="0"/>
                <a:ea typeface="adonis-web" pitchFamily="34" charset="-122"/>
                <a:cs typeface="adonis-web" pitchFamily="34" charset="-120"/>
              </a:rPr>
              <a:t>Conclusion</a:t>
            </a:r>
            <a:endParaRPr lang="en-US" sz="4647" dirty="0"/>
          </a:p>
        </p:txBody>
      </p:sp>
      <p:sp>
        <p:nvSpPr>
          <p:cNvPr id="7" name="Shape 3"/>
          <p:cNvSpPr/>
          <p:nvPr/>
        </p:nvSpPr>
        <p:spPr>
          <a:xfrm>
            <a:off x="885230" y="3173558"/>
            <a:ext cx="531138" cy="527232"/>
          </a:xfrm>
          <a:prstGeom prst="roundRect">
            <a:avLst>
              <a:gd name="adj" fmla="val 10406"/>
            </a:avLst>
          </a:prstGeom>
          <a:solidFill>
            <a:srgbClr val="EBD0FB"/>
          </a:solidFill>
          <a:ln w="7620">
            <a:solidFill>
              <a:srgbClr val="D7A1F7"/>
            </a:solidFill>
            <a:prstDash val="solid"/>
          </a:ln>
        </p:spPr>
      </p:sp>
      <p:sp>
        <p:nvSpPr>
          <p:cNvPr id="8" name="Text 4"/>
          <p:cNvSpPr/>
          <p:nvPr/>
        </p:nvSpPr>
        <p:spPr>
          <a:xfrm>
            <a:off x="1055251" y="3208660"/>
            <a:ext cx="191095" cy="456911"/>
          </a:xfrm>
          <a:prstGeom prst="rect">
            <a:avLst/>
          </a:prstGeom>
          <a:noFill/>
          <a:ln/>
        </p:spPr>
        <p:txBody>
          <a:bodyPr wrap="none" rtlCol="0" anchor="t"/>
          <a:lstStyle/>
          <a:p>
            <a:pPr algn="ctr" indent="0" marL="0">
              <a:lnSpc>
                <a:spcPts val="3625"/>
              </a:lnSpc>
              <a:buNone/>
            </a:pPr>
            <a:r>
              <a:rPr lang="en-US" sz="2788" b="1" spc="-56" kern="0" dirty="0">
                <a:solidFill>
                  <a:srgbClr val="272525"/>
                </a:solidFill>
                <a:latin typeface="adonis-web" pitchFamily="34" charset="0"/>
                <a:ea typeface="adonis-web" pitchFamily="34" charset="-122"/>
                <a:cs typeface="adonis-web" pitchFamily="34" charset="-120"/>
              </a:rPr>
              <a:t>1</a:t>
            </a:r>
            <a:endParaRPr lang="en-US" sz="2788" dirty="0"/>
          </a:p>
        </p:txBody>
      </p:sp>
      <p:sp>
        <p:nvSpPr>
          <p:cNvPr id="9" name="Text 5"/>
          <p:cNvSpPr/>
          <p:nvPr/>
        </p:nvSpPr>
        <p:spPr>
          <a:xfrm>
            <a:off x="1652349" y="3246716"/>
            <a:ext cx="2360771" cy="380799"/>
          </a:xfrm>
          <a:prstGeom prst="rect">
            <a:avLst/>
          </a:prstGeom>
          <a:noFill/>
          <a:ln/>
        </p:spPr>
        <p:txBody>
          <a:bodyPr wrap="none" rtlCol="0" anchor="t"/>
          <a:lstStyle/>
          <a:p>
            <a:pPr indent="0" marL="0">
              <a:lnSpc>
                <a:spcPts val="3021"/>
              </a:lnSpc>
              <a:buNone/>
            </a:pPr>
            <a:r>
              <a:rPr lang="en-US" sz="2324" b="1" spc="-46" kern="0" dirty="0">
                <a:solidFill>
                  <a:srgbClr val="272525"/>
                </a:solidFill>
                <a:latin typeface="adonis-web" pitchFamily="34" charset="0"/>
                <a:ea typeface="adonis-web" pitchFamily="34" charset="-122"/>
                <a:cs typeface="adonis-web" pitchFamily="34" charset="-120"/>
              </a:rPr>
              <a:t>IPV4 and IPV6</a:t>
            </a:r>
            <a:endParaRPr lang="en-US" sz="2324" dirty="0"/>
          </a:p>
        </p:txBody>
      </p:sp>
      <p:sp>
        <p:nvSpPr>
          <p:cNvPr id="10" name="Text 6"/>
          <p:cNvSpPr/>
          <p:nvPr/>
        </p:nvSpPr>
        <p:spPr>
          <a:xfrm>
            <a:off x="1652349" y="3838361"/>
            <a:ext cx="3362206" cy="843619"/>
          </a:xfrm>
          <a:prstGeom prst="rect">
            <a:avLst/>
          </a:prstGeom>
          <a:noFill/>
          <a:ln/>
        </p:spPr>
        <p:txBody>
          <a:bodyPr wrap="square" rtlCol="0" anchor="t"/>
          <a:lstStyle/>
          <a:p>
            <a:pPr indent="0" marL="0">
              <a:lnSpc>
                <a:spcPts val="3346"/>
              </a:lnSpc>
              <a:buNone/>
            </a:pPr>
            <a:r>
              <a:rPr lang="en-US" sz="1859" spc="-37" kern="0" dirty="0">
                <a:solidFill>
                  <a:srgbClr val="272525"/>
                </a:solidFill>
                <a:latin typeface="Source Sans Pro" pitchFamily="34" charset="0"/>
                <a:ea typeface="Source Sans Pro" pitchFamily="34" charset="-122"/>
                <a:cs typeface="Source Sans Pro" pitchFamily="34" charset="-120"/>
              </a:rPr>
              <a:t>Both IPV4 and IPV6 have their place in modern computer networking.</a:t>
            </a:r>
            <a:endParaRPr lang="en-US" sz="1859" dirty="0"/>
          </a:p>
        </p:txBody>
      </p:sp>
      <p:sp>
        <p:nvSpPr>
          <p:cNvPr id="11" name="Shape 7"/>
          <p:cNvSpPr/>
          <p:nvPr/>
        </p:nvSpPr>
        <p:spPr>
          <a:xfrm>
            <a:off x="5250537" y="3173558"/>
            <a:ext cx="531138" cy="527232"/>
          </a:xfrm>
          <a:prstGeom prst="roundRect">
            <a:avLst>
              <a:gd name="adj" fmla="val 10406"/>
            </a:avLst>
          </a:prstGeom>
          <a:solidFill>
            <a:srgbClr val="EBD0FB"/>
          </a:solidFill>
          <a:ln w="7620">
            <a:solidFill>
              <a:srgbClr val="D7A1F7"/>
            </a:solidFill>
            <a:prstDash val="solid"/>
          </a:ln>
        </p:spPr>
      </p:sp>
      <p:sp>
        <p:nvSpPr>
          <p:cNvPr id="12" name="Text 8"/>
          <p:cNvSpPr/>
          <p:nvPr/>
        </p:nvSpPr>
        <p:spPr>
          <a:xfrm>
            <a:off x="5420558" y="3208660"/>
            <a:ext cx="191095" cy="456911"/>
          </a:xfrm>
          <a:prstGeom prst="rect">
            <a:avLst/>
          </a:prstGeom>
          <a:noFill/>
          <a:ln/>
        </p:spPr>
        <p:txBody>
          <a:bodyPr wrap="none" rtlCol="0" anchor="t"/>
          <a:lstStyle/>
          <a:p>
            <a:pPr algn="ctr" indent="0" marL="0">
              <a:lnSpc>
                <a:spcPts val="3625"/>
              </a:lnSpc>
              <a:buNone/>
            </a:pPr>
            <a:r>
              <a:rPr lang="en-US" sz="2788" b="1" spc="-56" kern="0" dirty="0">
                <a:solidFill>
                  <a:srgbClr val="272525"/>
                </a:solidFill>
                <a:latin typeface="adonis-web" pitchFamily="34" charset="0"/>
                <a:ea typeface="adonis-web" pitchFamily="34" charset="-122"/>
                <a:cs typeface="adonis-web" pitchFamily="34" charset="-120"/>
              </a:rPr>
              <a:t>2</a:t>
            </a:r>
            <a:endParaRPr lang="en-US" sz="2788" dirty="0"/>
          </a:p>
        </p:txBody>
      </p:sp>
      <p:sp>
        <p:nvSpPr>
          <p:cNvPr id="13" name="Text 9"/>
          <p:cNvSpPr/>
          <p:nvPr/>
        </p:nvSpPr>
        <p:spPr>
          <a:xfrm>
            <a:off x="6017657" y="3246716"/>
            <a:ext cx="2360771" cy="380799"/>
          </a:xfrm>
          <a:prstGeom prst="rect">
            <a:avLst/>
          </a:prstGeom>
          <a:noFill/>
          <a:ln/>
        </p:spPr>
        <p:txBody>
          <a:bodyPr wrap="none" rtlCol="0" anchor="t"/>
          <a:lstStyle/>
          <a:p>
            <a:pPr indent="0" marL="0">
              <a:lnSpc>
                <a:spcPts val="3021"/>
              </a:lnSpc>
              <a:buNone/>
            </a:pPr>
            <a:r>
              <a:rPr lang="en-US" sz="2324" b="1" spc="-46" kern="0" dirty="0">
                <a:solidFill>
                  <a:srgbClr val="272525"/>
                </a:solidFill>
                <a:latin typeface="adonis-web" pitchFamily="34" charset="0"/>
                <a:ea typeface="adonis-web" pitchFamily="34" charset="-122"/>
                <a:cs typeface="adonis-web" pitchFamily="34" charset="-120"/>
              </a:rPr>
              <a:t>Reserved Ports</a:t>
            </a:r>
            <a:endParaRPr lang="en-US" sz="2324" dirty="0"/>
          </a:p>
        </p:txBody>
      </p:sp>
      <p:sp>
        <p:nvSpPr>
          <p:cNvPr id="14" name="Text 10"/>
          <p:cNvSpPr/>
          <p:nvPr/>
        </p:nvSpPr>
        <p:spPr>
          <a:xfrm>
            <a:off x="6017657" y="3838361"/>
            <a:ext cx="3362206" cy="1265429"/>
          </a:xfrm>
          <a:prstGeom prst="rect">
            <a:avLst/>
          </a:prstGeom>
          <a:noFill/>
          <a:ln/>
        </p:spPr>
        <p:txBody>
          <a:bodyPr wrap="square" rtlCol="0" anchor="t"/>
          <a:lstStyle/>
          <a:p>
            <a:pPr indent="0" marL="0">
              <a:lnSpc>
                <a:spcPts val="3346"/>
              </a:lnSpc>
              <a:buNone/>
            </a:pPr>
            <a:r>
              <a:rPr lang="en-US" sz="1859" spc="-37" kern="0" dirty="0">
                <a:solidFill>
                  <a:srgbClr val="272525"/>
                </a:solidFill>
                <a:latin typeface="Source Sans Pro" pitchFamily="34" charset="0"/>
                <a:ea typeface="Source Sans Pro" pitchFamily="34" charset="-122"/>
                <a:cs typeface="Source Sans Pro" pitchFamily="34" charset="-120"/>
              </a:rPr>
              <a:t>Understanding reserved ports is essential to keeping applications running smoothly on a network.</a:t>
            </a:r>
            <a:endParaRPr lang="en-US" sz="1859" dirty="0"/>
          </a:p>
        </p:txBody>
      </p:sp>
      <p:sp>
        <p:nvSpPr>
          <p:cNvPr id="15" name="Shape 11"/>
          <p:cNvSpPr/>
          <p:nvPr/>
        </p:nvSpPr>
        <p:spPr>
          <a:xfrm>
            <a:off x="9615845" y="3173558"/>
            <a:ext cx="531138" cy="527232"/>
          </a:xfrm>
          <a:prstGeom prst="roundRect">
            <a:avLst>
              <a:gd name="adj" fmla="val 10406"/>
            </a:avLst>
          </a:prstGeom>
          <a:solidFill>
            <a:srgbClr val="EBD0FB"/>
          </a:solidFill>
          <a:ln w="7620">
            <a:solidFill>
              <a:srgbClr val="D7A1F7"/>
            </a:solidFill>
            <a:prstDash val="solid"/>
          </a:ln>
        </p:spPr>
      </p:sp>
      <p:sp>
        <p:nvSpPr>
          <p:cNvPr id="16" name="Text 12"/>
          <p:cNvSpPr/>
          <p:nvPr/>
        </p:nvSpPr>
        <p:spPr>
          <a:xfrm>
            <a:off x="9785866" y="3208660"/>
            <a:ext cx="191095" cy="456911"/>
          </a:xfrm>
          <a:prstGeom prst="rect">
            <a:avLst/>
          </a:prstGeom>
          <a:noFill/>
          <a:ln/>
        </p:spPr>
        <p:txBody>
          <a:bodyPr wrap="none" rtlCol="0" anchor="t"/>
          <a:lstStyle/>
          <a:p>
            <a:pPr algn="ctr" indent="0" marL="0">
              <a:lnSpc>
                <a:spcPts val="3625"/>
              </a:lnSpc>
              <a:buNone/>
            </a:pPr>
            <a:r>
              <a:rPr lang="en-US" sz="2788" b="1" spc="-56" kern="0" dirty="0">
                <a:solidFill>
                  <a:srgbClr val="272525"/>
                </a:solidFill>
                <a:latin typeface="adonis-web" pitchFamily="34" charset="0"/>
                <a:ea typeface="adonis-web" pitchFamily="34" charset="-122"/>
                <a:cs typeface="adonis-web" pitchFamily="34" charset="-120"/>
              </a:rPr>
              <a:t>3</a:t>
            </a:r>
            <a:endParaRPr lang="en-US" sz="2788" dirty="0"/>
          </a:p>
        </p:txBody>
      </p:sp>
      <p:sp>
        <p:nvSpPr>
          <p:cNvPr id="17" name="Text 13"/>
          <p:cNvSpPr/>
          <p:nvPr/>
        </p:nvSpPr>
        <p:spPr>
          <a:xfrm>
            <a:off x="10382964" y="3246716"/>
            <a:ext cx="3362206" cy="761597"/>
          </a:xfrm>
          <a:prstGeom prst="rect">
            <a:avLst/>
          </a:prstGeom>
          <a:noFill/>
          <a:ln/>
        </p:spPr>
        <p:txBody>
          <a:bodyPr wrap="square" rtlCol="0" anchor="t"/>
          <a:lstStyle/>
          <a:p>
            <a:pPr indent="0" marL="0">
              <a:lnSpc>
                <a:spcPts val="3021"/>
              </a:lnSpc>
              <a:buNone/>
            </a:pPr>
            <a:r>
              <a:rPr lang="en-US" sz="2324" b="1" spc="-46" kern="0" dirty="0">
                <a:solidFill>
                  <a:srgbClr val="272525"/>
                </a:solidFill>
                <a:latin typeface="adonis-web" pitchFamily="34" charset="0"/>
                <a:ea typeface="adonis-web" pitchFamily="34" charset="-122"/>
                <a:cs typeface="adonis-web" pitchFamily="34" charset="-120"/>
              </a:rPr>
              <a:t>The Future of IP Addressing</a:t>
            </a:r>
            <a:endParaRPr lang="en-US" sz="2324" dirty="0"/>
          </a:p>
        </p:txBody>
      </p:sp>
      <p:sp>
        <p:nvSpPr>
          <p:cNvPr id="18" name="Text 14"/>
          <p:cNvSpPr/>
          <p:nvPr/>
        </p:nvSpPr>
        <p:spPr>
          <a:xfrm>
            <a:off x="10382964" y="4219159"/>
            <a:ext cx="3362206" cy="2109048"/>
          </a:xfrm>
          <a:prstGeom prst="rect">
            <a:avLst/>
          </a:prstGeom>
          <a:noFill/>
          <a:ln/>
        </p:spPr>
        <p:txBody>
          <a:bodyPr wrap="square" rtlCol="0" anchor="t"/>
          <a:lstStyle/>
          <a:p>
            <a:pPr indent="0" marL="0">
              <a:lnSpc>
                <a:spcPts val="3346"/>
              </a:lnSpc>
              <a:buNone/>
            </a:pPr>
            <a:r>
              <a:rPr lang="en-US" sz="1859" spc="-37" kern="0" dirty="0">
                <a:solidFill>
                  <a:srgbClr val="272525"/>
                </a:solidFill>
                <a:latin typeface="Source Sans Pro" pitchFamily="34" charset="0"/>
                <a:ea typeface="Source Sans Pro" pitchFamily="34" charset="-122"/>
                <a:cs typeface="Source Sans Pro" pitchFamily="34" charset="-120"/>
              </a:rPr>
              <a:t>As technology evolves, we may see new addressing schemes and protocols emerge to handle the ever-increasing demand for network connectivity.</a:t>
            </a:r>
            <a:endParaRPr lang="en-US" sz="1859"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8</Slides>
  <Notes>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8</vt:i4>
      </vt:variant>
    </vt:vector>
  </HeadingPairs>
  <TitlesOfParts>
    <vt:vector size="11" baseType="lpstr">
      <vt:lpstr>Arial</vt:lpstr>
      <vt:lpstr>Calibri</vt:lpstr>
      <vt:lpstr>Office Theme</vt:lpstr>
      <vt:lpstr>Slide 1</vt:lpstr>
      <vt:lpstr>Slide 2</vt:lpstr>
      <vt:lpstr>Slide 3</vt:lpstr>
      <vt:lpstr>Slide 4</vt:lpstr>
      <vt:lpstr>Slide 5</vt:lpstr>
      <vt:lpstr>Slide 6</vt:lpstr>
      <vt:lpstr>Slide 7</vt:lpstr>
      <vt:lpstr>Slide 8</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2023-07-11T15:07:51Z</dcterms:created>
  <dcterms:modified xsi:type="dcterms:W3CDTF">2023-07-11T15:07:51Z</dcterms:modified>
</cp:coreProperties>
</file>